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2192000" cy="6858000"/>
  <p:notesSz cx="6858000" cy="9144000"/>
  <p:embeddedFontLst>
    <p:embeddedFont>
      <p:font typeface="Bookman Old Style" panose="02050604050505020204" pitchFamily="18"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DM Sans" pitchFamily="2" charset="77"/>
      <p:regular r:id="rId51"/>
      <p:bold r:id="rId52"/>
      <p:italic r:id="rId53"/>
      <p:boldItalic r:id="rId54"/>
    </p:embeddedFont>
    <p:embeddedFont>
      <p:font typeface="Libre Franklin" pitchFamily="2" charset="77"/>
      <p:regular r:id="rId55"/>
      <p:bold r:id="rId56"/>
      <p:italic r:id="rId57"/>
      <p:boldItalic r:id="rId58"/>
    </p:embeddedFont>
    <p:embeddedFont>
      <p:font typeface="Open Sans" panose="020B0606030504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gNyldw+kam5jcuxDGu3bN0qFnu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AFEFC7-05EB-49B3-89FC-D6254B664688}">
  <a:tblStyle styleId="{98AFEFC7-05EB-49B3-89FC-D6254B66468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3a48a1d095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3a48a1d095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39017f6a6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39017f6a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a48a1b7d1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3a48a1b7d1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3a5884479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23a5884479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3a48a1d095_1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3a48a1d095_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3a5884479a_7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23a5884479a_7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3a48a1d095_6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3a48a1d095_6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3a48a1d095_1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3a48a1d095_1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3a48a1b7d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3a48a1b7d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3a48a1b7d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3a48a1b7d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3a48a1b7d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3a48a1b7d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3a48a1d095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3a48a1d095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3a48a1d095_7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3a48a1d095_7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graph shows the increase and decrease of crime population and income across diffrent boroughs of London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3a48a1d095_7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3a48a1d095_7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3a48a1d095_7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3a48a1d095_7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3a48a1d095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3a48a1d095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3a48a1d095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3a48a1d095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3a48a1d095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3a48a1d095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above table shows the quarterly crime count of London borough. There are relatively equal proportion of crime count across the quarter of the year. However, Q4 seems to have a slightly larger count of crimes across all borough probably because its close to the end of the year.</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a48a1d095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a48a1d095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3a48a1d095_6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3a48a1d095_6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3a48a1d095_6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3a48a1d095_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e7648bb6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22e7648bb6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375bcaab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Table 1:1 This tables shows all data we looked at, however we only used london Crime data, Earning data in london and Land area population density for our analysis, this three are highlighted </a:t>
            </a:r>
            <a:endParaRPr sz="1400">
              <a:solidFill>
                <a:schemeClr val="dk1"/>
              </a:solidFill>
            </a:endParaRPr>
          </a:p>
          <a:p>
            <a:pPr marL="0" lvl="0" indent="0" algn="l" rtl="0">
              <a:spcBef>
                <a:spcPts val="0"/>
              </a:spcBef>
              <a:spcAft>
                <a:spcPts val="0"/>
              </a:spcAft>
              <a:buNone/>
            </a:pPr>
            <a:endParaRPr/>
          </a:p>
        </p:txBody>
      </p:sp>
      <p:sp>
        <p:nvSpPr>
          <p:cNvPr id="168" name="Google Shape;168;g2375bcaab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a48a1b7d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a48a1b7d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Fig1.1 Show the sample crime data </a:t>
            </a:r>
            <a:endParaRPr/>
          </a:p>
          <a:p>
            <a:pPr marL="0" lvl="0" indent="0" algn="l" rtl="0">
              <a:spcBef>
                <a:spcPts val="0"/>
              </a:spcBef>
              <a:spcAft>
                <a:spcPts val="0"/>
              </a:spcAft>
              <a:buNone/>
            </a:pPr>
            <a:r>
              <a:rPr lang="en-US"/>
              <a:t>Fig1.2 Show the sample population data</a:t>
            </a:r>
            <a:endParaRPr/>
          </a:p>
          <a:p>
            <a:pPr marL="0" lvl="0" indent="0" algn="l" rtl="0">
              <a:spcBef>
                <a:spcPts val="0"/>
              </a:spcBef>
              <a:spcAft>
                <a:spcPts val="0"/>
              </a:spcAft>
              <a:buNone/>
            </a:pPr>
            <a:r>
              <a:rPr lang="en-US"/>
              <a:t>Fig 1.3 Shows the earning data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3a48a1d09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23a48a1d09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3949fe7503_7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3949fe7503_7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23a5884479a_0_34"/>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g23a5884479a_0_34"/>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23a5884479a_0_3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23a5884479a_0_69"/>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23a5884479a_0_69"/>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g23a5884479a_0_6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23a5884479a_0_7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g23a5884479a_0_7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3F3F3F"/>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2" name="Google Shape;52;g23a5884479a_0_75"/>
          <p:cNvSpPr txBox="1">
            <a:spLocks noGrp="1"/>
          </p:cNvSpPr>
          <p:nvPr>
            <p:ph type="body" idx="1"/>
          </p:nvPr>
        </p:nvSpPr>
        <p:spPr>
          <a:xfrm>
            <a:off x="1097280" y="2108201"/>
            <a:ext cx="10058400" cy="3760800"/>
          </a:xfrm>
          <a:prstGeom prst="rect">
            <a:avLst/>
          </a:prstGeom>
          <a:noFill/>
          <a:ln>
            <a:noFill/>
          </a:ln>
        </p:spPr>
        <p:txBody>
          <a:bodyPr spcFirstLastPara="1" wrap="square" lIns="0" tIns="45700" rIns="0" bIns="45700" anchor="t" anchorCtr="0">
            <a:normAutofit/>
          </a:bodyPr>
          <a:lstStyle>
            <a:lvl1pPr marL="457200" lvl="0" indent="-342900" algn="l" rtl="0">
              <a:lnSpc>
                <a:spcPct val="110000"/>
              </a:lnSpc>
              <a:spcBef>
                <a:spcPts val="1200"/>
              </a:spcBef>
              <a:spcAft>
                <a:spcPts val="0"/>
              </a:spcAft>
              <a:buSzPts val="1800"/>
              <a:buChar char="●"/>
              <a:defRPr/>
            </a:lvl1pPr>
            <a:lvl2pPr marL="914400" lvl="1" indent="-342900" algn="l" rtl="0">
              <a:lnSpc>
                <a:spcPct val="110000"/>
              </a:lnSpc>
              <a:spcBef>
                <a:spcPts val="200"/>
              </a:spcBef>
              <a:spcAft>
                <a:spcPts val="0"/>
              </a:spcAft>
              <a:buClr>
                <a:srgbClr val="3F3F3F"/>
              </a:buClr>
              <a:buSzPts val="1800"/>
              <a:buChar char="○"/>
              <a:defRPr/>
            </a:lvl2pPr>
            <a:lvl3pPr marL="1371600" lvl="2" indent="-342900" algn="l" rtl="0">
              <a:lnSpc>
                <a:spcPct val="110000"/>
              </a:lnSpc>
              <a:spcBef>
                <a:spcPts val="400"/>
              </a:spcBef>
              <a:spcAft>
                <a:spcPts val="0"/>
              </a:spcAft>
              <a:buClr>
                <a:srgbClr val="3F3F3F"/>
              </a:buClr>
              <a:buSzPts val="1800"/>
              <a:buChar char="■"/>
              <a:defRPr/>
            </a:lvl3pPr>
            <a:lvl4pPr marL="1828800" lvl="3" indent="-342900" algn="l" rtl="0">
              <a:lnSpc>
                <a:spcPct val="110000"/>
              </a:lnSpc>
              <a:spcBef>
                <a:spcPts val="400"/>
              </a:spcBef>
              <a:spcAft>
                <a:spcPts val="0"/>
              </a:spcAft>
              <a:buClr>
                <a:srgbClr val="3F3F3F"/>
              </a:buClr>
              <a:buSzPts val="1800"/>
              <a:buChar char="●"/>
              <a:defRPr/>
            </a:lvl4pPr>
            <a:lvl5pPr marL="2286000" lvl="4" indent="-342900" algn="l" rtl="0">
              <a:lnSpc>
                <a:spcPct val="110000"/>
              </a:lnSpc>
              <a:spcBef>
                <a:spcPts val="400"/>
              </a:spcBef>
              <a:spcAft>
                <a:spcPts val="0"/>
              </a:spcAft>
              <a:buClr>
                <a:srgbClr val="3F3F3F"/>
              </a:buClr>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53" name="Google Shape;53;g23a5884479a_0_75"/>
          <p:cNvSpPr txBox="1">
            <a:spLocks noGrp="1"/>
          </p:cNvSpPr>
          <p:nvPr>
            <p:ph type="dt" idx="10"/>
          </p:nvPr>
        </p:nvSpPr>
        <p:spPr>
          <a:xfrm>
            <a:off x="8218426" y="6446838"/>
            <a:ext cx="25848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g23a5884479a_0_75"/>
          <p:cNvSpPr txBox="1">
            <a:spLocks noGrp="1"/>
          </p:cNvSpPr>
          <p:nvPr>
            <p:ph type="ftr" idx="11"/>
          </p:nvPr>
        </p:nvSpPr>
        <p:spPr>
          <a:xfrm>
            <a:off x="1097279" y="6446838"/>
            <a:ext cx="6818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g23a5884479a_0_75"/>
          <p:cNvSpPr txBox="1">
            <a:spLocks noGrp="1"/>
          </p:cNvSpPr>
          <p:nvPr>
            <p:ph type="sldNum" idx="12"/>
          </p:nvPr>
        </p:nvSpPr>
        <p:spPr>
          <a:xfrm>
            <a:off x="10993582" y="6446838"/>
            <a:ext cx="780000" cy="365100"/>
          </a:xfrm>
          <a:prstGeom prst="rect">
            <a:avLst/>
          </a:prstGeom>
          <a:noFill/>
          <a:ln>
            <a:noFill/>
          </a:ln>
        </p:spPr>
        <p:txBody>
          <a:bodyPr spcFirstLastPara="1" wrap="square" lIns="91425" tIns="45700" rIns="91425" bIns="45700" anchor="ctr" anchorCtr="0">
            <a:norm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g23a5884479a_7_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g23a5884479a_7_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5" name="Google Shape;65;g23a5884479a_7_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g23a5884479a_7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g23a5884479a_7_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g23a5884479a_7_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g23a5884479a_7_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g23a5884479a_7_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g23a5884479a_7_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g23a5884479a_7_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g23a5884479a_7_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g23a5884479a_7_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7" name="Google Shape;77;g23a5884479a_7_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g23a5884479a_7_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g23a5884479a_7_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0"/>
        <p:cNvGrpSpPr/>
        <p:nvPr/>
      </p:nvGrpSpPr>
      <p:grpSpPr>
        <a:xfrm>
          <a:off x="0" y="0"/>
          <a:ext cx="0" cy="0"/>
          <a:chOff x="0" y="0"/>
          <a:chExt cx="0" cy="0"/>
        </a:xfrm>
      </p:grpSpPr>
      <p:sp>
        <p:nvSpPr>
          <p:cNvPr id="81" name="Google Shape;81;g23a5884479a_7_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g23a5884479a_7_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g23a5884479a_7_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g23a5884479a_7_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g23a5884479a_7_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g23a5884479a_7_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7"/>
        <p:cNvGrpSpPr/>
        <p:nvPr/>
      </p:nvGrpSpPr>
      <p:grpSpPr>
        <a:xfrm>
          <a:off x="0" y="0"/>
          <a:ext cx="0" cy="0"/>
          <a:chOff x="0" y="0"/>
          <a:chExt cx="0" cy="0"/>
        </a:xfrm>
      </p:grpSpPr>
      <p:sp>
        <p:nvSpPr>
          <p:cNvPr id="88" name="Google Shape;88;g23a5884479a_7_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g23a5884479a_7_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0" name="Google Shape;90;g23a5884479a_7_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g23a5884479a_7_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2" name="Google Shape;92;g23a5884479a_7_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g23a5884479a_7_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g23a5884479a_7_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g23a5884479a_7_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g23a5884479a_7_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g23a5884479a_7_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g23a5884479a_7_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g23a5884479a_7_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g23a5884479a_7_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g23a5884479a_7_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g23a5884479a_7_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23a5884479a_0_38"/>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g23a5884479a_0_3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g23a5884479a_7_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g23a5884479a_7_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g23a5884479a_7_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g23a5884479a_7_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g23a5884479a_7_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g23a5884479a_7_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g23a5884479a_7_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g23a5884479a_7_56"/>
          <p:cNvSpPr>
            <a:spLocks noGrp="1"/>
          </p:cNvSpPr>
          <p:nvPr>
            <p:ph type="pic" idx="2"/>
          </p:nvPr>
        </p:nvSpPr>
        <p:spPr>
          <a:xfrm>
            <a:off x="5183188" y="987425"/>
            <a:ext cx="6172200" cy="4873625"/>
          </a:xfrm>
          <a:prstGeom prst="rect">
            <a:avLst/>
          </a:prstGeom>
          <a:noFill/>
          <a:ln>
            <a:noFill/>
          </a:ln>
        </p:spPr>
      </p:sp>
      <p:sp>
        <p:nvSpPr>
          <p:cNvPr id="115" name="Google Shape;115;g23a5884479a_7_5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g23a5884479a_7_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g23a5884479a_7_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g23a5884479a_7_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g23a5884479a_7_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g23a5884479a_7_6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g23a5884479a_7_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g23a5884479a_7_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g23a5884479a_7_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g23a5884479a_7_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g23a5884479a_7_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g23a5884479a_7_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g23a5884479a_7_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g23a5884479a_7_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23a5884479a_0_4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g23a5884479a_0_41"/>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g23a5884479a_0_4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23a5884479a_0_4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23a5884479a_0_4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g23a5884479a_0_4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g23a5884479a_0_4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23a5884479a_0_5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g23a5884479a_0_5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23a5884479a_0_53"/>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g23a5884479a_0_53"/>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g23a5884479a_0_5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23a5884479a_0_57"/>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g23a5884479a_0_5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23a5884479a_0_6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23a5884479a_0_60"/>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g23a5884479a_0_60"/>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g23a5884479a_0_60"/>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0" name="Google Shape;40;g23a5884479a_0_6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23a5884479a_0_66"/>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g23a5884479a_0_6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23a5884479a_0_3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g23a5884479a_0_3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8" name="Google Shape;8;g23a5884479a_0_3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g23a5884479a_7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g23a5884479a_7_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 name="Google Shape;59;g23a5884479a_7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3a5884479a_7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3a5884479a_7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3.xml"/><Relationship Id="rId7" Type="http://schemas.openxmlformats.org/officeDocument/2006/relationships/image" Target="../media/image26.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5.png"/><Relationship Id="rId11" Type="http://schemas.openxmlformats.org/officeDocument/2006/relationships/image" Target="../media/image4.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notesSlide" Target="../notesSlides/notesSlide20.xm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3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png"/><Relationship Id="rId4" Type="http://schemas.openxmlformats.org/officeDocument/2006/relationships/notesSlide" Target="../notesSlides/notesSlide26.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png"/><Relationship Id="rId5" Type="http://schemas.openxmlformats.org/officeDocument/2006/relationships/image" Target="../media/image4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png"/><Relationship Id="rId5" Type="http://schemas.openxmlformats.org/officeDocument/2006/relationships/image" Target="../media/image4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4.png"/><Relationship Id="rId5" Type="http://schemas.openxmlformats.org/officeDocument/2006/relationships/image" Target="../media/image4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4.png"/><Relationship Id="rId5" Type="http://schemas.openxmlformats.org/officeDocument/2006/relationships/image" Target="../media/image4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png"/><Relationship Id="rId5" Type="http://schemas.openxmlformats.org/officeDocument/2006/relationships/image" Target="../media/image4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4.png"/><Relationship Id="rId5" Type="http://schemas.openxmlformats.org/officeDocument/2006/relationships/image" Target="../media/image5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4.png"/><Relationship Id="rId5" Type="http://schemas.openxmlformats.org/officeDocument/2006/relationships/image" Target="../media/image53.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4.png"/><Relationship Id="rId5" Type="http://schemas.openxmlformats.org/officeDocument/2006/relationships/image" Target="../media/image54.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4.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4.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notesSlide" Target="../notesSlides/notesSlide9.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23a48a1d095_15_0"/>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1</a:t>
            </a:fld>
            <a:endParaRPr/>
          </a:p>
        </p:txBody>
      </p:sp>
      <p:pic>
        <p:nvPicPr>
          <p:cNvPr id="136" name="Google Shape;136;g23a48a1d095_15_0"/>
          <p:cNvPicPr preferRelativeResize="0"/>
          <p:nvPr/>
        </p:nvPicPr>
        <p:blipFill>
          <a:blip r:embed="rId5">
            <a:alphaModFix/>
          </a:blip>
          <a:stretch>
            <a:fillRect/>
          </a:stretch>
        </p:blipFill>
        <p:spPr>
          <a:xfrm>
            <a:off x="152400" y="152400"/>
            <a:ext cx="10901548" cy="6142036"/>
          </a:xfrm>
          <a:prstGeom prst="rect">
            <a:avLst/>
          </a:prstGeom>
          <a:noFill/>
          <a:ln>
            <a:noFill/>
          </a:ln>
        </p:spPr>
      </p:pic>
      <p:pic>
        <p:nvPicPr>
          <p:cNvPr id="137" name="Google Shape;137;g23a48a1d095_15_0"/>
          <p:cNvPicPr preferRelativeResize="0"/>
          <p:nvPr/>
        </p:nvPicPr>
        <p:blipFill rotWithShape="1">
          <a:blip r:embed="rId6">
            <a:alphaModFix/>
          </a:blip>
          <a:srcRect l="-13160" t="20870" r="13160" b="-20870"/>
          <a:stretch/>
        </p:blipFill>
        <p:spPr>
          <a:xfrm>
            <a:off x="-563075" y="2145450"/>
            <a:ext cx="6901175" cy="2697575"/>
          </a:xfrm>
          <a:prstGeom prst="rect">
            <a:avLst/>
          </a:prstGeom>
          <a:noFill/>
          <a:ln>
            <a:noFill/>
          </a:ln>
        </p:spPr>
      </p:pic>
      <p:pic>
        <p:nvPicPr>
          <p:cNvPr id="138" name="Google Shape;138;g23a48a1d095_15_0"/>
          <p:cNvPicPr preferRelativeResize="0"/>
          <p:nvPr/>
        </p:nvPicPr>
        <p:blipFill>
          <a:blip r:embed="rId7">
            <a:alphaModFix/>
          </a:blip>
          <a:stretch>
            <a:fillRect/>
          </a:stretch>
        </p:blipFill>
        <p:spPr>
          <a:xfrm>
            <a:off x="152400" y="5335075"/>
            <a:ext cx="1804875" cy="959350"/>
          </a:xfrm>
          <a:prstGeom prst="rect">
            <a:avLst/>
          </a:prstGeom>
          <a:noFill/>
          <a:ln>
            <a:noFill/>
          </a:ln>
        </p:spPr>
      </p:pic>
      <p:sp>
        <p:nvSpPr>
          <p:cNvPr id="139" name="Google Shape;139;g23a48a1d095_15_0"/>
          <p:cNvSpPr txBox="1"/>
          <p:nvPr/>
        </p:nvSpPr>
        <p:spPr>
          <a:xfrm>
            <a:off x="7912348" y="4587707"/>
            <a:ext cx="31416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i="1">
                <a:solidFill>
                  <a:srgbClr val="FFFFFF"/>
                </a:solidFill>
              </a:rPr>
              <a:t>Divya Vasantha(32025714)       </a:t>
            </a:r>
            <a:endParaRPr i="1">
              <a:solidFill>
                <a:srgbClr val="FFFFFF"/>
              </a:solidFill>
            </a:endParaRPr>
          </a:p>
          <a:p>
            <a:pPr marL="0" lvl="0" indent="0" algn="l" rtl="0">
              <a:lnSpc>
                <a:spcPct val="115000"/>
              </a:lnSpc>
              <a:spcBef>
                <a:spcPts val="0"/>
              </a:spcBef>
              <a:spcAft>
                <a:spcPts val="0"/>
              </a:spcAft>
              <a:buClr>
                <a:schemeClr val="dk1"/>
              </a:buClr>
              <a:buSzPts val="1100"/>
              <a:buFont typeface="Arial"/>
              <a:buNone/>
            </a:pPr>
            <a:r>
              <a:rPr lang="en-US" i="1">
                <a:solidFill>
                  <a:srgbClr val="FFFFFF"/>
                </a:solidFill>
              </a:rPr>
              <a:t>Sruthi Sreenivasan(32037053)</a:t>
            </a:r>
            <a:endParaRPr i="1">
              <a:solidFill>
                <a:srgbClr val="FFFFFF"/>
              </a:solidFill>
            </a:endParaRPr>
          </a:p>
          <a:p>
            <a:pPr marL="0" lvl="0" indent="0" algn="l" rtl="0">
              <a:lnSpc>
                <a:spcPct val="115000"/>
              </a:lnSpc>
              <a:spcBef>
                <a:spcPts val="0"/>
              </a:spcBef>
              <a:spcAft>
                <a:spcPts val="0"/>
              </a:spcAft>
              <a:buClr>
                <a:schemeClr val="dk1"/>
              </a:buClr>
              <a:buSzPts val="1100"/>
              <a:buFont typeface="Arial"/>
              <a:buNone/>
            </a:pPr>
            <a:r>
              <a:rPr lang="en-US" i="1">
                <a:solidFill>
                  <a:srgbClr val="FFFFFF"/>
                </a:solidFill>
              </a:rPr>
              <a:t>Modupe Salu(32037373)</a:t>
            </a:r>
            <a:endParaRPr i="1">
              <a:solidFill>
                <a:srgbClr val="FFFFFF"/>
              </a:solidFill>
            </a:endParaRPr>
          </a:p>
          <a:p>
            <a:pPr marL="0" lvl="0" indent="0" algn="l" rtl="0">
              <a:lnSpc>
                <a:spcPct val="115000"/>
              </a:lnSpc>
              <a:spcBef>
                <a:spcPts val="0"/>
              </a:spcBef>
              <a:spcAft>
                <a:spcPts val="0"/>
              </a:spcAft>
              <a:buClr>
                <a:schemeClr val="dk1"/>
              </a:buClr>
              <a:buSzPts val="1100"/>
              <a:buFont typeface="Arial"/>
              <a:buNone/>
            </a:pPr>
            <a:r>
              <a:rPr lang="en-US" i="1">
                <a:solidFill>
                  <a:srgbClr val="FFFFFF"/>
                </a:solidFill>
              </a:rPr>
              <a:t>Oluwatosin Tanimola(32003577)</a:t>
            </a:r>
            <a:endParaRPr i="1">
              <a:solidFill>
                <a:srgbClr val="FFFFFF"/>
              </a:solidFill>
            </a:endParaRPr>
          </a:p>
          <a:p>
            <a:pPr marL="0" lvl="0" indent="0" algn="l" rtl="0">
              <a:lnSpc>
                <a:spcPct val="115000"/>
              </a:lnSpc>
              <a:spcBef>
                <a:spcPts val="0"/>
              </a:spcBef>
              <a:spcAft>
                <a:spcPts val="0"/>
              </a:spcAft>
              <a:buClr>
                <a:schemeClr val="dk1"/>
              </a:buClr>
              <a:buSzPts val="1100"/>
              <a:buFont typeface="Arial"/>
              <a:buNone/>
            </a:pPr>
            <a:r>
              <a:rPr lang="en-US" i="1">
                <a:solidFill>
                  <a:srgbClr val="FFFFFF"/>
                </a:solidFill>
              </a:rPr>
              <a:t>Vishal Pal(31062565)</a:t>
            </a:r>
            <a:endParaRPr i="1">
              <a:solidFill>
                <a:srgbClr val="FFFFFF"/>
              </a:solidFill>
            </a:endParaRPr>
          </a:p>
          <a:p>
            <a:pPr marL="0" lvl="0" indent="0" algn="l" rtl="0">
              <a:spcBef>
                <a:spcPts val="0"/>
              </a:spcBef>
              <a:spcAft>
                <a:spcPts val="0"/>
              </a:spcAft>
              <a:buNone/>
            </a:pPr>
            <a:endParaRPr/>
          </a:p>
        </p:txBody>
      </p:sp>
      <p:sp>
        <p:nvSpPr>
          <p:cNvPr id="140" name="Google Shape;140;g23a48a1d095_15_0"/>
          <p:cNvSpPr txBox="1"/>
          <p:nvPr/>
        </p:nvSpPr>
        <p:spPr>
          <a:xfrm>
            <a:off x="724600" y="3877625"/>
            <a:ext cx="7608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FFFFFF"/>
                </a:solidFill>
              </a:rPr>
              <a:t>ADVANCED DATA MANAGEMENT PROJECT</a:t>
            </a:r>
            <a:endParaRPr sz="1500">
              <a:solidFill>
                <a:srgbClr val="FFFFFF"/>
              </a:solidFill>
            </a:endParaRPr>
          </a:p>
          <a:p>
            <a:pPr marL="0" lvl="0" indent="0" algn="l" rtl="0">
              <a:spcBef>
                <a:spcPts val="0"/>
              </a:spcBef>
              <a:spcAft>
                <a:spcPts val="0"/>
              </a:spcAft>
              <a:buNone/>
            </a:pPr>
            <a:endParaRPr sz="1500">
              <a:solidFill>
                <a:srgbClr val="FFFFFF"/>
              </a:solidFill>
            </a:endParaRPr>
          </a:p>
        </p:txBody>
      </p:sp>
      <p:sp>
        <p:nvSpPr>
          <p:cNvPr id="141" name="Google Shape;141;g23a48a1d095_15_0"/>
          <p:cNvSpPr txBox="1"/>
          <p:nvPr/>
        </p:nvSpPr>
        <p:spPr>
          <a:xfrm>
            <a:off x="724600" y="1430025"/>
            <a:ext cx="7935300" cy="170850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3300" dirty="0">
                <a:solidFill>
                  <a:srgbClr val="FFFFFF"/>
                </a:solidFill>
              </a:rPr>
              <a:t>EXPLORING CRIME IN RELATIONSHIP TO INCOME AND POPULATION IN LONDON</a:t>
            </a:r>
            <a:endParaRPr sz="3300" dirty="0">
              <a:solidFill>
                <a:srgbClr val="FFFFFF"/>
              </a:solidFill>
            </a:endParaRPr>
          </a:p>
        </p:txBody>
      </p:sp>
      <p:pic>
        <p:nvPicPr>
          <p:cNvPr id="4" name="Audio 3">
            <a:hlinkClick r:id="" action="ppaction://media"/>
            <a:extLst>
              <a:ext uri="{FF2B5EF4-FFF2-40B4-BE49-F238E27FC236}">
                <a16:creationId xmlns:a16="http://schemas.microsoft.com/office/drawing/2014/main" id="{B6A5DB68-7F1A-306F-9D71-FD685DF003F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00"/>
    </mc:Choice>
    <mc:Fallback>
      <p:transition spd="slow" advTm="9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1"/>
          <p:cNvSpPr/>
          <p:nvPr/>
        </p:nvSpPr>
        <p:spPr>
          <a:xfrm>
            <a:off x="0" y="0"/>
            <a:ext cx="12192000" cy="1236133"/>
          </a:xfrm>
          <a:prstGeom prst="snip1Rect">
            <a:avLst>
              <a:gd name="adj" fmla="val 0"/>
            </a:avLst>
          </a:prstGeom>
          <a:gradFill>
            <a:gsLst>
              <a:gs pos="0">
                <a:srgbClr val="640010"/>
              </a:gs>
              <a:gs pos="48000">
                <a:srgbClr val="8C0444"/>
              </a:gs>
              <a:gs pos="100000">
                <a:srgbClr val="9C054B"/>
              </a:gs>
            </a:gsLst>
            <a:lin ang="5400000"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33" name="Google Shape;233;p11"/>
          <p:cNvSpPr txBox="1">
            <a:spLocks noGrp="1"/>
          </p:cNvSpPr>
          <p:nvPr>
            <p:ph type="title"/>
          </p:nvPr>
        </p:nvSpPr>
        <p:spPr>
          <a:xfrm>
            <a:off x="609600" y="-399626"/>
            <a:ext cx="10972799"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4000">
                <a:solidFill>
                  <a:schemeClr val="lt1"/>
                </a:solidFill>
                <a:latin typeface="Calibri"/>
                <a:ea typeface="Calibri"/>
                <a:cs typeface="Calibri"/>
                <a:sym typeface="Calibri"/>
              </a:rPr>
              <a:t>Software Recommendation: Tableau, R and Hadoop</a:t>
            </a:r>
            <a:endParaRPr sz="3300"/>
          </a:p>
        </p:txBody>
      </p:sp>
      <p:sp>
        <p:nvSpPr>
          <p:cNvPr id="234" name="Google Shape;234;p11"/>
          <p:cNvSpPr txBox="1"/>
          <p:nvPr/>
        </p:nvSpPr>
        <p:spPr>
          <a:xfrm>
            <a:off x="609602" y="1662625"/>
            <a:ext cx="10972800" cy="78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rPr>
              <a:t>Tableau, R and Hadoop are three softwares tools that can greatly benefits businesses and organisations by providing great analysis capabilities, These tools can help company to extract insights from large and complex datasets, which will enable the organisation to make better informed decisions.</a:t>
            </a:r>
            <a:endParaRPr sz="1500">
              <a:solidFill>
                <a:schemeClr val="dk1"/>
              </a:solidFill>
            </a:endParaRPr>
          </a:p>
        </p:txBody>
      </p:sp>
      <p:sp>
        <p:nvSpPr>
          <p:cNvPr id="235" name="Google Shape;235;p11"/>
          <p:cNvSpPr txBox="1"/>
          <p:nvPr/>
        </p:nvSpPr>
        <p:spPr>
          <a:xfrm>
            <a:off x="694677" y="2584500"/>
            <a:ext cx="109728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rPr>
              <a:t>Tableau:</a:t>
            </a:r>
            <a:r>
              <a:rPr lang="en-US" sz="1500">
                <a:solidFill>
                  <a:schemeClr val="dk1"/>
                </a:solidFill>
              </a:rPr>
              <a:t> is a data visualization tool that allows users to create interactive dashboards, reports and charts from various data sources, it has a great user-interface which makes it easy for user to analyse and present their data in a visually appealing way. Tableau has a robust data connection capability, this enables users to connect data from various data sources, such as spreadsheets, databases and cloud service. </a:t>
            </a:r>
            <a:endParaRPr sz="1500">
              <a:solidFill>
                <a:schemeClr val="dk1"/>
              </a:solidFill>
            </a:endParaRPr>
          </a:p>
        </p:txBody>
      </p:sp>
      <p:sp>
        <p:nvSpPr>
          <p:cNvPr id="236" name="Google Shape;236;p11"/>
          <p:cNvSpPr txBox="1"/>
          <p:nvPr/>
        </p:nvSpPr>
        <p:spPr>
          <a:xfrm>
            <a:off x="694677" y="3737075"/>
            <a:ext cx="10972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rPr>
              <a:t>Hadoop:</a:t>
            </a:r>
            <a:r>
              <a:rPr lang="en-US" sz="1500">
                <a:solidFill>
                  <a:schemeClr val="dk1"/>
                </a:solidFill>
              </a:rPr>
              <a:t> is a distributed computing platform which is designed to store and process large datasets, and it can handle vast amounts of data in a scalable and cost effective manner </a:t>
            </a:r>
            <a:endParaRPr sz="1500">
              <a:solidFill>
                <a:schemeClr val="dk1"/>
              </a:solidFill>
            </a:endParaRPr>
          </a:p>
        </p:txBody>
      </p:sp>
      <p:sp>
        <p:nvSpPr>
          <p:cNvPr id="237" name="Google Shape;237;p11"/>
          <p:cNvSpPr txBox="1"/>
          <p:nvPr/>
        </p:nvSpPr>
        <p:spPr>
          <a:xfrm>
            <a:off x="694677" y="4427950"/>
            <a:ext cx="10972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rPr>
              <a:t>R Studio:</a:t>
            </a:r>
            <a:r>
              <a:rPr lang="en-US" sz="1500">
                <a:solidFill>
                  <a:schemeClr val="dk1"/>
                </a:solidFill>
              </a:rPr>
              <a:t> has a rich set of libraries and functions for manipulating and transforming data.  it enables the data to be cleaned and transformed into a format that is suitable for analysis</a:t>
            </a:r>
            <a:endParaRPr sz="1500">
              <a:solidFill>
                <a:schemeClr val="dk1"/>
              </a:solidFill>
            </a:endParaRPr>
          </a:p>
        </p:txBody>
      </p:sp>
      <p:sp>
        <p:nvSpPr>
          <p:cNvPr id="238" name="Google Shape;238;p11"/>
          <p:cNvSpPr txBox="1"/>
          <p:nvPr/>
        </p:nvSpPr>
        <p:spPr>
          <a:xfrm>
            <a:off x="609602" y="5239225"/>
            <a:ext cx="10972800" cy="78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rPr>
              <a:t>Overall, Tableau, R and Hadoop are all valuable tools to analyse large and complex datasets, these tools can be used together to provide comprehensive set of data analysis. We  highly recommend these tools for the company, this will be useful to extract insights from data and make better informed decisions. </a:t>
            </a:r>
            <a:endParaRPr sz="1500">
              <a:solidFill>
                <a:schemeClr val="dk1"/>
              </a:solidFill>
            </a:endParaRPr>
          </a:p>
        </p:txBody>
      </p:sp>
      <p:sp>
        <p:nvSpPr>
          <p:cNvPr id="239" name="Google Shape;239;p11"/>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10</a:t>
            </a:fld>
            <a:endParaRPr/>
          </a:p>
        </p:txBody>
      </p:sp>
      <p:pic>
        <p:nvPicPr>
          <p:cNvPr id="3" name="Audio 2">
            <a:hlinkClick r:id="" action="ppaction://media"/>
            <a:extLst>
              <a:ext uri="{FF2B5EF4-FFF2-40B4-BE49-F238E27FC236}">
                <a16:creationId xmlns:a16="http://schemas.microsoft.com/office/drawing/2014/main" id="{F4BFBAF4-DACC-658E-5DD0-14CE1A08C6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381"/>
    </mc:Choice>
    <mc:Fallback>
      <p:transition spd="slow" advTm="35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39017f6a6f_0_5"/>
          <p:cNvSpPr/>
          <p:nvPr/>
        </p:nvSpPr>
        <p:spPr>
          <a:xfrm>
            <a:off x="711075" y="2197250"/>
            <a:ext cx="2662200" cy="2055600"/>
          </a:xfrm>
          <a:prstGeom prst="ellipse">
            <a:avLst/>
          </a:prstGeom>
          <a:solidFill>
            <a:srgbClr val="FF0000"/>
          </a:solidFill>
          <a:ln w="9525" cap="flat" cmpd="sng">
            <a:solidFill>
              <a:srgbClr val="6400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1"/>
                </a:solidFill>
                <a:latin typeface="Calibri"/>
                <a:ea typeface="Calibri"/>
                <a:cs typeface="Calibri"/>
                <a:sym typeface="Calibri"/>
              </a:rPr>
              <a:t>    </a:t>
            </a:r>
            <a:r>
              <a:rPr lang="en-US" sz="2300" b="1">
                <a:solidFill>
                  <a:schemeClr val="dk1"/>
                </a:solidFill>
                <a:latin typeface="Calibri"/>
                <a:ea typeface="Calibri"/>
                <a:cs typeface="Calibri"/>
                <a:sym typeface="Calibri"/>
              </a:rPr>
              <a:t>Project Methodology</a:t>
            </a:r>
            <a:endParaRPr sz="1300"/>
          </a:p>
        </p:txBody>
      </p:sp>
      <p:sp>
        <p:nvSpPr>
          <p:cNvPr id="245" name="Google Shape;245;g239017f6a6f_0_5"/>
          <p:cNvSpPr/>
          <p:nvPr/>
        </p:nvSpPr>
        <p:spPr>
          <a:xfrm>
            <a:off x="4873050" y="276350"/>
            <a:ext cx="6756900" cy="8256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t>Project development using a bottom-up approach</a:t>
            </a:r>
            <a:endParaRPr sz="1900" b="1"/>
          </a:p>
        </p:txBody>
      </p:sp>
      <p:sp>
        <p:nvSpPr>
          <p:cNvPr id="246" name="Google Shape;246;g239017f6a6f_0_5"/>
          <p:cNvSpPr/>
          <p:nvPr/>
        </p:nvSpPr>
        <p:spPr>
          <a:xfrm>
            <a:off x="4873050" y="1270550"/>
            <a:ext cx="6756900" cy="7581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t>ETL procedure and star schema construction for data mart</a:t>
            </a:r>
            <a:endParaRPr sz="1900" b="1"/>
          </a:p>
        </p:txBody>
      </p:sp>
      <p:sp>
        <p:nvSpPr>
          <p:cNvPr id="247" name="Google Shape;247;g239017f6a6f_0_5"/>
          <p:cNvSpPr/>
          <p:nvPr/>
        </p:nvSpPr>
        <p:spPr>
          <a:xfrm>
            <a:off x="4881450" y="2172000"/>
            <a:ext cx="6740100" cy="758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t>validation and testing for data structure</a:t>
            </a:r>
            <a:endParaRPr sz="1900" b="1"/>
          </a:p>
        </p:txBody>
      </p:sp>
      <p:sp>
        <p:nvSpPr>
          <p:cNvPr id="248" name="Google Shape;248;g239017f6a6f_0_5"/>
          <p:cNvSpPr/>
          <p:nvPr/>
        </p:nvSpPr>
        <p:spPr>
          <a:xfrm>
            <a:off x="4881450" y="3129313"/>
            <a:ext cx="6740100" cy="8256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solidFill>
                  <a:schemeClr val="dk1"/>
                </a:solidFill>
              </a:rPr>
              <a:t>controlling every aspect of the management process through wise decision-making and creative problem-solving</a:t>
            </a:r>
            <a:endParaRPr sz="1900" b="1">
              <a:solidFill>
                <a:schemeClr val="dk1"/>
              </a:solidFill>
            </a:endParaRPr>
          </a:p>
        </p:txBody>
      </p:sp>
      <p:sp>
        <p:nvSpPr>
          <p:cNvPr id="249" name="Google Shape;249;g239017f6a6f_0_5"/>
          <p:cNvSpPr/>
          <p:nvPr/>
        </p:nvSpPr>
        <p:spPr>
          <a:xfrm>
            <a:off x="4873050" y="4154113"/>
            <a:ext cx="6756900" cy="758100"/>
          </a:xfrm>
          <a:prstGeom prst="rect">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t>created a sample process, tasks monitoring, delivery scheduling, and delay management using Google Docs.</a:t>
            </a:r>
            <a:endParaRPr sz="1900" b="1"/>
          </a:p>
        </p:txBody>
      </p:sp>
      <p:sp>
        <p:nvSpPr>
          <p:cNvPr id="250" name="Google Shape;250;g239017f6a6f_0_5"/>
          <p:cNvSpPr/>
          <p:nvPr/>
        </p:nvSpPr>
        <p:spPr>
          <a:xfrm>
            <a:off x="4873050" y="5011425"/>
            <a:ext cx="6756900" cy="758100"/>
          </a:xfrm>
          <a:prstGeom prst="rect">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I</a:t>
            </a:r>
            <a:r>
              <a:rPr lang="en-US" sz="1900" b="1"/>
              <a:t>t is intended to improve workflow efficiency, reduce job delays, and aid in task visualisation.</a:t>
            </a:r>
            <a:endParaRPr sz="1900" b="1"/>
          </a:p>
        </p:txBody>
      </p:sp>
      <p:cxnSp>
        <p:nvCxnSpPr>
          <p:cNvPr id="251" name="Google Shape;251;g239017f6a6f_0_5"/>
          <p:cNvCxnSpPr/>
          <p:nvPr/>
        </p:nvCxnSpPr>
        <p:spPr>
          <a:xfrm rot="10800000" flipH="1">
            <a:off x="2615150" y="967150"/>
            <a:ext cx="1718700" cy="10953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g239017f6a6f_0_5"/>
          <p:cNvCxnSpPr/>
          <p:nvPr/>
        </p:nvCxnSpPr>
        <p:spPr>
          <a:xfrm rot="10800000" flipH="1">
            <a:off x="3101355" y="1624286"/>
            <a:ext cx="1586400" cy="8403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g239017f6a6f_0_5"/>
          <p:cNvCxnSpPr/>
          <p:nvPr/>
        </p:nvCxnSpPr>
        <p:spPr>
          <a:xfrm rot="10800000" flipH="1">
            <a:off x="3503813" y="2551150"/>
            <a:ext cx="1247100" cy="5055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g239017f6a6f_0_5"/>
          <p:cNvCxnSpPr/>
          <p:nvPr/>
        </p:nvCxnSpPr>
        <p:spPr>
          <a:xfrm>
            <a:off x="3474500" y="3612675"/>
            <a:ext cx="1128900" cy="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g239017f6a6f_0_5"/>
          <p:cNvCxnSpPr/>
          <p:nvPr/>
        </p:nvCxnSpPr>
        <p:spPr>
          <a:xfrm>
            <a:off x="3171200" y="4168725"/>
            <a:ext cx="1617600" cy="3645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g239017f6a6f_0_5"/>
          <p:cNvCxnSpPr/>
          <p:nvPr/>
        </p:nvCxnSpPr>
        <p:spPr>
          <a:xfrm>
            <a:off x="2851050" y="4404625"/>
            <a:ext cx="1752300" cy="1061700"/>
          </a:xfrm>
          <a:prstGeom prst="straightConnector1">
            <a:avLst/>
          </a:prstGeom>
          <a:noFill/>
          <a:ln w="9525" cap="flat" cmpd="sng">
            <a:solidFill>
              <a:schemeClr val="dk2"/>
            </a:solidFill>
            <a:prstDash val="solid"/>
            <a:round/>
            <a:headEnd type="none" w="med" len="med"/>
            <a:tailEnd type="none" w="med" len="med"/>
          </a:ln>
        </p:spPr>
      </p:cxnSp>
      <p:sp>
        <p:nvSpPr>
          <p:cNvPr id="257" name="Google Shape;257;g239017f6a6f_0_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11</a:t>
            </a:fld>
            <a:endParaRPr/>
          </a:p>
        </p:txBody>
      </p:sp>
      <p:sp>
        <p:nvSpPr>
          <p:cNvPr id="258" name="Google Shape;258;g239017f6a6f_0_5"/>
          <p:cNvSpPr txBox="1"/>
          <p:nvPr/>
        </p:nvSpPr>
        <p:spPr>
          <a:xfrm>
            <a:off x="313675" y="185350"/>
            <a:ext cx="3707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t>Project methodology</a:t>
            </a:r>
            <a:endParaRPr sz="3200"/>
          </a:p>
        </p:txBody>
      </p:sp>
      <p:sp>
        <p:nvSpPr>
          <p:cNvPr id="259" name="Google Shape;259;g239017f6a6f_0_5"/>
          <p:cNvSpPr txBox="1"/>
          <p:nvPr/>
        </p:nvSpPr>
        <p:spPr>
          <a:xfrm>
            <a:off x="455275" y="6027600"/>
            <a:ext cx="1045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Dig 1.1 : Project Methodology</a:t>
            </a:r>
            <a:endParaRPr/>
          </a:p>
        </p:txBody>
      </p:sp>
      <p:pic>
        <p:nvPicPr>
          <p:cNvPr id="3" name="Audio 2">
            <a:hlinkClick r:id="" action="ppaction://media"/>
            <a:extLst>
              <a:ext uri="{FF2B5EF4-FFF2-40B4-BE49-F238E27FC236}">
                <a16:creationId xmlns:a16="http://schemas.microsoft.com/office/drawing/2014/main" id="{36D667D8-EFA0-AABF-994A-AD0BE92438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26918" y="57814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266"/>
    </mc:Choice>
    <mc:Fallback>
      <p:transition spd="slow" advTm="24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23a48a1b7d1_8_32"/>
          <p:cNvSpPr txBox="1"/>
          <p:nvPr/>
        </p:nvSpPr>
        <p:spPr>
          <a:xfrm>
            <a:off x="5046950" y="1830554"/>
            <a:ext cx="6898800" cy="7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dirty="0">
                <a:solidFill>
                  <a:schemeClr val="dk1"/>
                </a:solidFill>
              </a:rPr>
              <a:t>Leads the Team and keep track of the </a:t>
            </a:r>
            <a:r>
              <a:rPr lang="en-US" sz="1350" dirty="0" err="1">
                <a:solidFill>
                  <a:schemeClr val="dk1"/>
                </a:solidFill>
              </a:rPr>
              <a:t>project</a:t>
            </a:r>
            <a:r>
              <a:rPr lang="en-US" sz="1350" dirty="0" err="1"/>
              <a:t>,Implement</a:t>
            </a:r>
            <a:r>
              <a:rPr lang="en-US" sz="1350" dirty="0"/>
              <a:t>  </a:t>
            </a:r>
            <a:r>
              <a:rPr lang="en-US" sz="1350" dirty="0">
                <a:solidFill>
                  <a:schemeClr val="dk1"/>
                </a:solidFill>
              </a:rPr>
              <a:t>ETL Process, </a:t>
            </a:r>
            <a:r>
              <a:rPr lang="en-US" sz="1350" dirty="0"/>
              <a:t> </a:t>
            </a:r>
            <a:r>
              <a:rPr lang="en-US" sz="1350" dirty="0">
                <a:solidFill>
                  <a:schemeClr val="dk1"/>
                </a:solidFill>
              </a:rPr>
              <a:t>Creates management strategies for high-quality data collecting to guarantee data sufficiency, accuracy, and legitimacy.</a:t>
            </a:r>
            <a:endParaRPr sz="1350" dirty="0">
              <a:solidFill>
                <a:schemeClr val="dk1"/>
              </a:solidFill>
            </a:endParaRPr>
          </a:p>
        </p:txBody>
      </p:sp>
      <p:sp>
        <p:nvSpPr>
          <p:cNvPr id="265" name="Google Shape;265;g23a48a1b7d1_8_32"/>
          <p:cNvSpPr txBox="1"/>
          <p:nvPr/>
        </p:nvSpPr>
        <p:spPr>
          <a:xfrm>
            <a:off x="5141952" y="2739658"/>
            <a:ext cx="6898800" cy="7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dirty="0">
                <a:solidFill>
                  <a:schemeClr val="dk1"/>
                </a:solidFill>
              </a:rPr>
              <a:t>Extract ,Transform and Load Data using R Studio</a:t>
            </a:r>
            <a:r>
              <a:rPr lang="en-US" sz="1350" dirty="0"/>
              <a:t>, </a:t>
            </a:r>
            <a:r>
              <a:rPr lang="en-US" sz="1350" dirty="0">
                <a:solidFill>
                  <a:schemeClr val="dk1"/>
                </a:solidFill>
              </a:rPr>
              <a:t>Created Dim and Fact table</a:t>
            </a:r>
            <a:endParaRPr sz="1350" dirty="0"/>
          </a:p>
          <a:p>
            <a:pPr marL="0" marR="0" lvl="0" indent="0" algn="l" rtl="0">
              <a:spcBef>
                <a:spcPts val="0"/>
              </a:spcBef>
              <a:spcAft>
                <a:spcPts val="0"/>
              </a:spcAft>
              <a:buNone/>
            </a:pPr>
            <a:r>
              <a:rPr lang="en-US" sz="1350" dirty="0">
                <a:solidFill>
                  <a:schemeClr val="dk1"/>
                </a:solidFill>
              </a:rPr>
              <a:t>,</a:t>
            </a:r>
            <a:r>
              <a:rPr lang="en-US" sz="1350" i="0" dirty="0">
                <a:solidFill>
                  <a:schemeClr val="dk1"/>
                </a:solidFill>
              </a:rPr>
              <a:t>Interpreting data, </a:t>
            </a:r>
            <a:r>
              <a:rPr lang="en-US" sz="1350" i="0" dirty="0" err="1">
                <a:solidFill>
                  <a:schemeClr val="dk1"/>
                </a:solidFill>
              </a:rPr>
              <a:t>analysing</a:t>
            </a:r>
            <a:r>
              <a:rPr lang="en-US" sz="1350" i="0" dirty="0">
                <a:solidFill>
                  <a:schemeClr val="dk1"/>
                </a:solidFill>
              </a:rPr>
              <a:t> results </a:t>
            </a:r>
            <a:r>
              <a:rPr lang="en-US" sz="1350" dirty="0"/>
              <a:t>, </a:t>
            </a:r>
            <a:r>
              <a:rPr lang="en-US" sz="1350" i="0" dirty="0">
                <a:solidFill>
                  <a:schemeClr val="dk1"/>
                </a:solidFill>
              </a:rPr>
              <a:t>Performing analysis to assess the quality and meaning of data</a:t>
            </a:r>
            <a:endParaRPr sz="1350" dirty="0">
              <a:solidFill>
                <a:schemeClr val="dk1"/>
              </a:solidFill>
            </a:endParaRPr>
          </a:p>
        </p:txBody>
      </p:sp>
      <p:sp>
        <p:nvSpPr>
          <p:cNvPr id="266" name="Google Shape;266;g23a48a1b7d1_8_32"/>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7" name="Google Shape;267;g23a48a1b7d1_8_32"/>
          <p:cNvSpPr txBox="1">
            <a:spLocks noGrp="1"/>
          </p:cNvSpPr>
          <p:nvPr>
            <p:ph type="title" idx="4294967295"/>
          </p:nvPr>
        </p:nvSpPr>
        <p:spPr>
          <a:xfrm>
            <a:off x="609600" y="-399626"/>
            <a:ext cx="123105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4500" b="1">
                <a:solidFill>
                  <a:schemeClr val="lt1"/>
                </a:solidFill>
              </a:rPr>
              <a:t>Roles and responsibilities</a:t>
            </a:r>
            <a:endParaRPr sz="4800" b="1"/>
          </a:p>
        </p:txBody>
      </p:sp>
      <p:sp>
        <p:nvSpPr>
          <p:cNvPr id="268" name="Google Shape;268;g23a48a1b7d1_8_32"/>
          <p:cNvSpPr txBox="1"/>
          <p:nvPr/>
        </p:nvSpPr>
        <p:spPr>
          <a:xfrm>
            <a:off x="5136044" y="3637533"/>
            <a:ext cx="6898800" cy="507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50" dirty="0">
                <a:solidFill>
                  <a:schemeClr val="dk1"/>
                </a:solidFill>
              </a:rPr>
              <a:t>Collected Data  from various sources, utilized various visualization, Made decisions based on data and evaluating information</a:t>
            </a:r>
            <a:endParaRPr sz="1350" dirty="0">
              <a:solidFill>
                <a:schemeClr val="dk1"/>
              </a:solidFill>
            </a:endParaRPr>
          </a:p>
        </p:txBody>
      </p:sp>
      <p:sp>
        <p:nvSpPr>
          <p:cNvPr id="269" name="Google Shape;269;g23a48a1b7d1_8_32"/>
          <p:cNvSpPr txBox="1"/>
          <p:nvPr/>
        </p:nvSpPr>
        <p:spPr>
          <a:xfrm>
            <a:off x="5046950" y="4346454"/>
            <a:ext cx="6898800" cy="507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50" dirty="0">
                <a:solidFill>
                  <a:schemeClr val="dk1"/>
                </a:solidFill>
              </a:rPr>
              <a:t>Automates process (R to Hive) ,Uses Tableau for Data Visualization, Evaluated  modeling outputs</a:t>
            </a:r>
            <a:endParaRPr sz="1350" dirty="0">
              <a:solidFill>
                <a:schemeClr val="dk1"/>
              </a:solidFill>
            </a:endParaRPr>
          </a:p>
        </p:txBody>
      </p:sp>
      <p:sp>
        <p:nvSpPr>
          <p:cNvPr id="270" name="Google Shape;270;g23a48a1b7d1_8_32"/>
          <p:cNvSpPr txBox="1"/>
          <p:nvPr/>
        </p:nvSpPr>
        <p:spPr>
          <a:xfrm>
            <a:off x="4931525" y="5186750"/>
            <a:ext cx="6898800" cy="1338788"/>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50" dirty="0">
                <a:solidFill>
                  <a:schemeClr val="dk1"/>
                </a:solidFill>
              </a:rPr>
              <a:t>Data Cleaning and perform data validation and transformation, Solve technical error Effective Presentation  </a:t>
            </a:r>
            <a:br>
              <a:rPr lang="en-US" sz="1350" dirty="0">
                <a:solidFill>
                  <a:schemeClr val="dk1"/>
                </a:solidFill>
              </a:rPr>
            </a:br>
            <a:br>
              <a:rPr lang="en-US" sz="1350" dirty="0">
                <a:solidFill>
                  <a:schemeClr val="dk1"/>
                </a:solidFill>
              </a:rPr>
            </a:br>
            <a:br>
              <a:rPr lang="en-US" sz="1350" dirty="0">
                <a:solidFill>
                  <a:schemeClr val="dk1"/>
                </a:solidFill>
              </a:rPr>
            </a:br>
            <a:br>
              <a:rPr lang="en-US" sz="1350" dirty="0">
                <a:solidFill>
                  <a:schemeClr val="dk1"/>
                </a:solidFill>
              </a:rPr>
            </a:br>
            <a:r>
              <a:rPr lang="en-US" sz="1350" dirty="0">
                <a:solidFill>
                  <a:schemeClr val="dk1"/>
                </a:solidFill>
              </a:rPr>
              <a:t>                                                                                                                       12                                                                         </a:t>
            </a:r>
            <a:endParaRPr sz="1350" dirty="0">
              <a:solidFill>
                <a:schemeClr val="dk1"/>
              </a:solidFill>
            </a:endParaRPr>
          </a:p>
        </p:txBody>
      </p:sp>
      <p:pic>
        <p:nvPicPr>
          <p:cNvPr id="271" name="Google Shape;271;g23a48a1b7d1_8_32"/>
          <p:cNvPicPr preferRelativeResize="0"/>
          <p:nvPr/>
        </p:nvPicPr>
        <p:blipFill>
          <a:blip r:embed="rId5">
            <a:alphaModFix/>
          </a:blip>
          <a:stretch>
            <a:fillRect/>
          </a:stretch>
        </p:blipFill>
        <p:spPr>
          <a:xfrm>
            <a:off x="-611940" y="1925975"/>
            <a:ext cx="6397175" cy="3870224"/>
          </a:xfrm>
          <a:prstGeom prst="rect">
            <a:avLst/>
          </a:prstGeom>
          <a:noFill/>
          <a:ln>
            <a:noFill/>
          </a:ln>
        </p:spPr>
      </p:pic>
      <p:pic>
        <p:nvPicPr>
          <p:cNvPr id="2" name="Audio 1">
            <a:hlinkClick r:id="" action="ppaction://media"/>
            <a:extLst>
              <a:ext uri="{FF2B5EF4-FFF2-40B4-BE49-F238E27FC236}">
                <a16:creationId xmlns:a16="http://schemas.microsoft.com/office/drawing/2014/main" id="{F9558989-4720-2ABB-6E37-0A75868F13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010"/>
    </mc:Choice>
    <mc:Fallback>
      <p:transition spd="slow" advTm="24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3a5884479a_2_0"/>
          <p:cNvSpPr txBox="1">
            <a:spLocks noGrp="1"/>
          </p:cNvSpPr>
          <p:nvPr>
            <p:ph type="title"/>
          </p:nvPr>
        </p:nvSpPr>
        <p:spPr>
          <a:xfrm>
            <a:off x="1380425" y="6150"/>
            <a:ext cx="7185900" cy="67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Project Approach</a:t>
            </a:r>
            <a:endParaRPr/>
          </a:p>
        </p:txBody>
      </p:sp>
      <p:sp>
        <p:nvSpPr>
          <p:cNvPr id="277" name="Google Shape;277;g23a5884479a_2_0"/>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a:p>
        </p:txBody>
      </p:sp>
      <p:pic>
        <p:nvPicPr>
          <p:cNvPr id="278" name="Google Shape;278;g23a5884479a_2_0"/>
          <p:cNvPicPr preferRelativeResize="0"/>
          <p:nvPr/>
        </p:nvPicPr>
        <p:blipFill>
          <a:blip r:embed="rId5">
            <a:alphaModFix/>
          </a:blip>
          <a:stretch>
            <a:fillRect/>
          </a:stretch>
        </p:blipFill>
        <p:spPr>
          <a:xfrm>
            <a:off x="153900" y="1226175"/>
            <a:ext cx="5393150" cy="4749250"/>
          </a:xfrm>
          <a:prstGeom prst="rect">
            <a:avLst/>
          </a:prstGeom>
          <a:noFill/>
          <a:ln>
            <a:noFill/>
          </a:ln>
        </p:spPr>
      </p:pic>
      <p:sp>
        <p:nvSpPr>
          <p:cNvPr id="279" name="Google Shape;279;g23a5884479a_2_0"/>
          <p:cNvSpPr txBox="1"/>
          <p:nvPr/>
        </p:nvSpPr>
        <p:spPr>
          <a:xfrm>
            <a:off x="5547050" y="3258825"/>
            <a:ext cx="338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0" name="Google Shape;280;g23a5884479a_2_0"/>
          <p:cNvSpPr txBox="1"/>
          <p:nvPr/>
        </p:nvSpPr>
        <p:spPr>
          <a:xfrm>
            <a:off x="78100" y="6026950"/>
            <a:ext cx="4834800" cy="694800"/>
          </a:xfrm>
          <a:prstGeom prst="rect">
            <a:avLst/>
          </a:prstGeom>
          <a:noFill/>
          <a:ln>
            <a:noFill/>
          </a:ln>
        </p:spPr>
        <p:txBody>
          <a:bodyPr spcFirstLastPara="1" wrap="square" lIns="91425" tIns="91425" rIns="91425" bIns="91425" anchor="t" anchorCtr="0">
            <a:spAutoFit/>
          </a:bodyPr>
          <a:lstStyle/>
          <a:p>
            <a:pPr marL="0" lvl="0" indent="0" algn="just" rtl="0">
              <a:lnSpc>
                <a:spcPct val="121000"/>
              </a:lnSpc>
              <a:spcBef>
                <a:spcPts val="0"/>
              </a:spcBef>
              <a:spcAft>
                <a:spcPts val="800"/>
              </a:spcAft>
              <a:buClr>
                <a:schemeClr val="dk1"/>
              </a:buClr>
              <a:buSzPts val="1100"/>
              <a:buFont typeface="Arial"/>
              <a:buNone/>
            </a:pPr>
            <a:r>
              <a:rPr lang="en-US" sz="1500" b="1">
                <a:solidFill>
                  <a:srgbClr val="323232"/>
                </a:solidFill>
                <a:highlight>
                  <a:srgbClr val="FFFFFF"/>
                </a:highlight>
              </a:rPr>
              <a:t>Dig 2.1 Kimball’s bottom-up approach,Ref from:www.bing.com</a:t>
            </a:r>
            <a:endParaRPr/>
          </a:p>
        </p:txBody>
      </p:sp>
      <p:pic>
        <p:nvPicPr>
          <p:cNvPr id="281" name="Google Shape;281;g23a5884479a_2_0"/>
          <p:cNvPicPr preferRelativeResize="0"/>
          <p:nvPr/>
        </p:nvPicPr>
        <p:blipFill>
          <a:blip r:embed="rId6">
            <a:alphaModFix/>
          </a:blip>
          <a:stretch>
            <a:fillRect/>
          </a:stretch>
        </p:blipFill>
        <p:spPr>
          <a:xfrm>
            <a:off x="5547050" y="1095600"/>
            <a:ext cx="6644950" cy="5700500"/>
          </a:xfrm>
          <a:prstGeom prst="rect">
            <a:avLst/>
          </a:prstGeom>
          <a:noFill/>
          <a:ln>
            <a:noFill/>
          </a:ln>
        </p:spPr>
      </p:pic>
      <p:pic>
        <p:nvPicPr>
          <p:cNvPr id="4" name="Audio 3">
            <a:hlinkClick r:id="" action="ppaction://media"/>
            <a:extLst>
              <a:ext uri="{FF2B5EF4-FFF2-40B4-BE49-F238E27FC236}">
                <a16:creationId xmlns:a16="http://schemas.microsoft.com/office/drawing/2014/main" id="{AA19FDEB-528F-E41C-E6F5-7957C18A9E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17"/>
    </mc:Choice>
    <mc:Fallback>
      <p:transition spd="slow" advTm="40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23a48a1d095_11_10"/>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14</a:t>
            </a:fld>
            <a:endParaRPr/>
          </a:p>
        </p:txBody>
      </p:sp>
      <p:sp>
        <p:nvSpPr>
          <p:cNvPr id="287" name="Google Shape;287;g23a48a1d095_11_10"/>
          <p:cNvSpPr txBox="1"/>
          <p:nvPr/>
        </p:nvSpPr>
        <p:spPr>
          <a:xfrm>
            <a:off x="551825" y="1705650"/>
            <a:ext cx="10928400" cy="3458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2000" dirty="0">
              <a:solidFill>
                <a:schemeClr val="dk1"/>
              </a:solidFill>
              <a:latin typeface="Libre Franklin"/>
              <a:ea typeface="Libre Franklin"/>
              <a:cs typeface="Libre Franklin"/>
              <a:sym typeface="Libre Franklin"/>
            </a:endParaRPr>
          </a:p>
          <a:p>
            <a:pPr marL="0" lvl="0" indent="0" algn="just" rtl="0">
              <a:spcBef>
                <a:spcPts val="0"/>
              </a:spcBef>
              <a:spcAft>
                <a:spcPts val="0"/>
              </a:spcAft>
              <a:buNone/>
            </a:pPr>
            <a:r>
              <a:rPr lang="en-US" sz="2000" dirty="0">
                <a:solidFill>
                  <a:schemeClr val="dk1"/>
                </a:solidFill>
              </a:rPr>
              <a:t>The approach is great for structuring data from a certain focus area.</a:t>
            </a:r>
            <a:r>
              <a:rPr lang="en-US" sz="2000" dirty="0">
                <a:solidFill>
                  <a:schemeClr val="dk2"/>
                </a:solidFill>
              </a:rPr>
              <a:t> </a:t>
            </a:r>
            <a:r>
              <a:rPr lang="en-US" sz="2000" dirty="0">
                <a:solidFill>
                  <a:schemeClr val="dk1"/>
                </a:solidFill>
              </a:rPr>
              <a:t>Kimball dimensional modelling may be created quickly because no normalization is necessary. Due to its denormalized structure, star schema has the benefit of being easily understood by most data operators. Since data is divided into fact tables and dimensions, it enables quick data retrieval from the data warehouse. The optimization of queries is simple and manageable and this method requires less time.</a:t>
            </a:r>
            <a:endParaRPr sz="2000" dirty="0">
              <a:solidFill>
                <a:schemeClr val="dk1"/>
              </a:solidFill>
            </a:endParaRPr>
          </a:p>
          <a:p>
            <a:pPr marL="0" lvl="0" indent="0" algn="just" rtl="0">
              <a:lnSpc>
                <a:spcPct val="90000"/>
              </a:lnSpc>
              <a:spcBef>
                <a:spcPts val="1000"/>
              </a:spcBef>
              <a:spcAft>
                <a:spcPts val="0"/>
              </a:spcAft>
              <a:buNone/>
            </a:pPr>
            <a:r>
              <a:rPr lang="en-US" sz="2000" dirty="0">
                <a:solidFill>
                  <a:schemeClr val="dk1"/>
                </a:solidFill>
              </a:rPr>
              <a:t>Conformed dimensional structure for data quality framework.</a:t>
            </a:r>
            <a:endParaRPr sz="2000" dirty="0">
              <a:solidFill>
                <a:schemeClr val="dk1"/>
              </a:solidFill>
            </a:endParaRPr>
          </a:p>
          <a:p>
            <a:pPr marL="0" lvl="0" indent="0" algn="just" rtl="0">
              <a:lnSpc>
                <a:spcPct val="90000"/>
              </a:lnSpc>
              <a:spcBef>
                <a:spcPts val="1000"/>
              </a:spcBef>
              <a:spcAft>
                <a:spcPts val="0"/>
              </a:spcAft>
              <a:buNone/>
            </a:pPr>
            <a:endParaRPr sz="2000" dirty="0">
              <a:solidFill>
                <a:schemeClr val="dk1"/>
              </a:solidFill>
            </a:endParaRPr>
          </a:p>
          <a:p>
            <a:pPr marL="0" lvl="0" indent="0" algn="l" rtl="0">
              <a:spcBef>
                <a:spcPts val="0"/>
              </a:spcBef>
              <a:spcAft>
                <a:spcPts val="0"/>
              </a:spcAft>
              <a:buNone/>
            </a:pPr>
            <a:endParaRPr sz="2000" dirty="0"/>
          </a:p>
        </p:txBody>
      </p:sp>
      <p:sp>
        <p:nvSpPr>
          <p:cNvPr id="288" name="Google Shape;288;g23a48a1d095_11_10"/>
          <p:cNvSpPr txBox="1"/>
          <p:nvPr/>
        </p:nvSpPr>
        <p:spPr>
          <a:xfrm>
            <a:off x="570300" y="484775"/>
            <a:ext cx="821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9" name="Google Shape;289;g23a48a1d095_11_10"/>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3200" b="1">
                <a:solidFill>
                  <a:schemeClr val="lt1"/>
                </a:solidFill>
              </a:rPr>
              <a:t>Justification for using Bottom-Up Approach</a:t>
            </a:r>
            <a:endParaRPr sz="3200" b="1">
              <a:solidFill>
                <a:schemeClr val="lt1"/>
              </a:solidFill>
            </a:endParaRPr>
          </a:p>
        </p:txBody>
      </p:sp>
      <p:pic>
        <p:nvPicPr>
          <p:cNvPr id="4" name="Audio 3">
            <a:hlinkClick r:id="" action="ppaction://media"/>
            <a:extLst>
              <a:ext uri="{FF2B5EF4-FFF2-40B4-BE49-F238E27FC236}">
                <a16:creationId xmlns:a16="http://schemas.microsoft.com/office/drawing/2014/main" id="{4F979879-E9A5-AA92-3931-B0E785D42D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25"/>
    </mc:Choice>
    <mc:Fallback>
      <p:transition spd="slow" advTm="6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
          <p:cNvSpPr/>
          <p:nvPr/>
        </p:nvSpPr>
        <p:spPr>
          <a:xfrm>
            <a:off x="0" y="0"/>
            <a:ext cx="12192000" cy="1236133"/>
          </a:xfrm>
          <a:prstGeom prst="snip1Rect">
            <a:avLst>
              <a:gd name="adj" fmla="val 0"/>
            </a:avLst>
          </a:prstGeom>
          <a:gradFill>
            <a:gsLst>
              <a:gs pos="0">
                <a:srgbClr val="640010"/>
              </a:gs>
              <a:gs pos="48000">
                <a:srgbClr val="8C0444"/>
              </a:gs>
              <a:gs pos="100000">
                <a:srgbClr val="9C054B"/>
              </a:gs>
            </a:gsLst>
            <a:lin ang="5400000"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95" name="Google Shape;295;p4"/>
          <p:cNvSpPr txBox="1">
            <a:spLocks noGrp="1"/>
          </p:cNvSpPr>
          <p:nvPr>
            <p:ph type="title"/>
          </p:nvPr>
        </p:nvSpPr>
        <p:spPr>
          <a:xfrm>
            <a:off x="609600" y="-399626"/>
            <a:ext cx="10972799"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Bookman Old Style"/>
              <a:buNone/>
            </a:pPr>
            <a:r>
              <a:rPr lang="en-US" sz="3200">
                <a:solidFill>
                  <a:schemeClr val="lt1"/>
                </a:solidFill>
              </a:rPr>
              <a:t>Constellation and its justification</a:t>
            </a:r>
            <a:endParaRPr sz="3200">
              <a:solidFill>
                <a:schemeClr val="lt1"/>
              </a:solidFill>
              <a:latin typeface="Calibri"/>
              <a:ea typeface="Calibri"/>
              <a:cs typeface="Calibri"/>
              <a:sym typeface="Calibri"/>
            </a:endParaRPr>
          </a:p>
        </p:txBody>
      </p:sp>
      <p:sp>
        <p:nvSpPr>
          <p:cNvPr id="296" name="Google Shape;296;p4"/>
          <p:cNvSpPr txBox="1"/>
          <p:nvPr/>
        </p:nvSpPr>
        <p:spPr>
          <a:xfrm>
            <a:off x="393125" y="1560875"/>
            <a:ext cx="11189400" cy="87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chemeClr val="dk1"/>
                </a:solidFill>
              </a:rPr>
              <a:t>A multidimensional model representation schema which is formed by the interconnectivity of multiple independent data marts. It can be seen as a combination of many star systems. It is a standardised version of the star and snowflake diagram. To obtain data from the database, extremely complicated queries are used.</a:t>
            </a:r>
            <a:endParaRPr sz="1700">
              <a:solidFill>
                <a:schemeClr val="dk1"/>
              </a:solidFill>
            </a:endParaRPr>
          </a:p>
        </p:txBody>
      </p:sp>
      <p:sp>
        <p:nvSpPr>
          <p:cNvPr id="297" name="Google Shape;297;p4"/>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15</a:t>
            </a:fld>
            <a:endParaRPr/>
          </a:p>
        </p:txBody>
      </p:sp>
      <p:pic>
        <p:nvPicPr>
          <p:cNvPr id="298" name="Google Shape;298;p4"/>
          <p:cNvPicPr preferRelativeResize="0"/>
          <p:nvPr/>
        </p:nvPicPr>
        <p:blipFill>
          <a:blip r:embed="rId5">
            <a:alphaModFix/>
          </a:blip>
          <a:stretch>
            <a:fillRect/>
          </a:stretch>
        </p:blipFill>
        <p:spPr>
          <a:xfrm>
            <a:off x="4639275" y="2695250"/>
            <a:ext cx="7419976" cy="3377600"/>
          </a:xfrm>
          <a:prstGeom prst="rect">
            <a:avLst/>
          </a:prstGeom>
          <a:noFill/>
          <a:ln>
            <a:noFill/>
          </a:ln>
        </p:spPr>
      </p:pic>
      <p:sp>
        <p:nvSpPr>
          <p:cNvPr id="299" name="Google Shape;299;p4"/>
          <p:cNvSpPr txBox="1"/>
          <p:nvPr/>
        </p:nvSpPr>
        <p:spPr>
          <a:xfrm>
            <a:off x="393125" y="2546050"/>
            <a:ext cx="279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JUSTIFICATION</a:t>
            </a:r>
            <a:endParaRPr b="1"/>
          </a:p>
        </p:txBody>
      </p:sp>
      <p:sp>
        <p:nvSpPr>
          <p:cNvPr id="300" name="Google Shape;300;p4"/>
          <p:cNvSpPr txBox="1"/>
          <p:nvPr/>
        </p:nvSpPr>
        <p:spPr>
          <a:xfrm>
            <a:off x="4949250" y="6296925"/>
            <a:ext cx="5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2.3 : Fact constellation, Ref from:bing.com</a:t>
            </a:r>
            <a:endParaRPr/>
          </a:p>
        </p:txBody>
      </p:sp>
      <p:sp>
        <p:nvSpPr>
          <p:cNvPr id="301" name="Google Shape;301;p4"/>
          <p:cNvSpPr txBox="1"/>
          <p:nvPr/>
        </p:nvSpPr>
        <p:spPr>
          <a:xfrm>
            <a:off x="65550" y="2947825"/>
            <a:ext cx="44028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We used constellation method to provide flexibility and scalability architecture that is capable of accommodating changes and growth over time. </a:t>
            </a:r>
            <a:endParaRPr/>
          </a:p>
          <a:p>
            <a:pPr marL="0" lvl="0" indent="0" algn="l" rtl="0">
              <a:spcBef>
                <a:spcPts val="0"/>
              </a:spcBef>
              <a:spcAft>
                <a:spcPts val="0"/>
              </a:spcAft>
              <a:buNone/>
            </a:pPr>
            <a:endParaRPr/>
          </a:p>
          <a:p>
            <a:pPr marL="0" lvl="0" indent="0" algn="l" rtl="0">
              <a:spcBef>
                <a:spcPts val="0"/>
              </a:spcBef>
              <a:spcAft>
                <a:spcPts val="0"/>
              </a:spcAft>
              <a:buNone/>
            </a:pPr>
            <a:r>
              <a:rPr lang="en-US"/>
              <a:t>It is beneficial because each data mart within the constellation can be independently designed and implemented on its own and this will allow easy management of complex database structure.</a:t>
            </a:r>
            <a:endParaRPr/>
          </a:p>
          <a:p>
            <a:pPr marL="0" lvl="0" indent="0" algn="l" rtl="0">
              <a:spcBef>
                <a:spcPts val="0"/>
              </a:spcBef>
              <a:spcAft>
                <a:spcPts val="0"/>
              </a:spcAft>
              <a:buNone/>
            </a:pPr>
            <a:endParaRPr/>
          </a:p>
          <a:p>
            <a:pPr marL="0" lvl="0" indent="0" algn="l" rtl="0">
              <a:spcBef>
                <a:spcPts val="0"/>
              </a:spcBef>
              <a:spcAft>
                <a:spcPts val="0"/>
              </a:spcAft>
              <a:buNone/>
            </a:pPr>
            <a:r>
              <a:rPr lang="en-US"/>
              <a:t>We have also chosen the use of constellation because of its easy administrative and maintenance for database management. Since each data mart can be managed separately, it allows changes and update without causing a major disruption to the entire system. </a:t>
            </a:r>
            <a:endParaRPr/>
          </a:p>
        </p:txBody>
      </p:sp>
      <p:pic>
        <p:nvPicPr>
          <p:cNvPr id="4" name="Audio 3">
            <a:hlinkClick r:id="" action="ppaction://media"/>
            <a:extLst>
              <a:ext uri="{FF2B5EF4-FFF2-40B4-BE49-F238E27FC236}">
                <a16:creationId xmlns:a16="http://schemas.microsoft.com/office/drawing/2014/main" id="{203C5C3F-C79E-B22E-DCAC-42F926E6DC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450"/>
    </mc:Choice>
    <mc:Fallback>
      <p:transition spd="slow" advTm="13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23a5884479a_7_75"/>
          <p:cNvSpPr txBox="1">
            <a:spLocks noGrp="1"/>
          </p:cNvSpPr>
          <p:nvPr>
            <p:ph type="body" idx="1"/>
          </p:nvPr>
        </p:nvSpPr>
        <p:spPr>
          <a:xfrm>
            <a:off x="244000" y="1313425"/>
            <a:ext cx="11572200" cy="5383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000"/>
              <a:buNone/>
            </a:pPr>
            <a:r>
              <a:rPr lang="en-US" sz="2000">
                <a:latin typeface="Arial"/>
                <a:ea typeface="Arial"/>
                <a:cs typeface="Arial"/>
                <a:sym typeface="Arial"/>
              </a:rPr>
              <a:t>"Extract, Transform, Load" (ETL) is the process of taking data from a source, transforming it into a suitable format useful for analysis, and then loading it into a final target system (often a data warehouse). ETL has existed from the beginning of the data warehouse itself.</a:t>
            </a:r>
            <a:endParaRPr sz="2000">
              <a:latin typeface="Arial"/>
              <a:ea typeface="Arial"/>
              <a:cs typeface="Arial"/>
              <a:sym typeface="Arial"/>
            </a:endParaRPr>
          </a:p>
          <a:p>
            <a:pPr marL="0" lvl="0" indent="0" algn="just" rtl="0">
              <a:lnSpc>
                <a:spcPct val="90000"/>
              </a:lnSpc>
              <a:spcBef>
                <a:spcPts val="0"/>
              </a:spcBef>
              <a:spcAft>
                <a:spcPts val="0"/>
              </a:spcAft>
              <a:buClr>
                <a:schemeClr val="dk1"/>
              </a:buClr>
              <a:buSzPts val="2000"/>
              <a:buNone/>
            </a:pPr>
            <a:endParaRPr sz="2000">
              <a:latin typeface="Arial"/>
              <a:ea typeface="Arial"/>
              <a:cs typeface="Arial"/>
              <a:sym typeface="Arial"/>
            </a:endParaRPr>
          </a:p>
          <a:p>
            <a:pPr marL="0" lvl="0" indent="0" algn="just" rtl="0">
              <a:lnSpc>
                <a:spcPct val="90000"/>
              </a:lnSpc>
              <a:spcBef>
                <a:spcPts val="0"/>
              </a:spcBef>
              <a:spcAft>
                <a:spcPts val="0"/>
              </a:spcAft>
              <a:buClr>
                <a:schemeClr val="dk1"/>
              </a:buClr>
              <a:buSzPts val="2000"/>
              <a:buNone/>
            </a:pPr>
            <a:r>
              <a:rPr lang="en-US" sz="2000" b="1">
                <a:latin typeface="Arial"/>
                <a:ea typeface="Arial"/>
                <a:cs typeface="Arial"/>
                <a:sym typeface="Arial"/>
              </a:rPr>
              <a:t>Why we chose ETL Method</a:t>
            </a:r>
            <a:endParaRPr sz="2000" b="1">
              <a:latin typeface="Arial"/>
              <a:ea typeface="Arial"/>
              <a:cs typeface="Arial"/>
              <a:sym typeface="Arial"/>
            </a:endParaRPr>
          </a:p>
          <a:p>
            <a:pPr marL="0" lvl="0" indent="0" algn="just" rtl="0">
              <a:lnSpc>
                <a:spcPct val="90000"/>
              </a:lnSpc>
              <a:spcBef>
                <a:spcPts val="0"/>
              </a:spcBef>
              <a:spcAft>
                <a:spcPts val="0"/>
              </a:spcAft>
              <a:buClr>
                <a:schemeClr val="dk1"/>
              </a:buClr>
              <a:buSzPts val="2000"/>
              <a:buNone/>
            </a:pPr>
            <a:endParaRPr sz="2000" b="1">
              <a:latin typeface="Arial"/>
              <a:ea typeface="Arial"/>
              <a:cs typeface="Arial"/>
              <a:sym typeface="Arial"/>
            </a:endParaRPr>
          </a:p>
          <a:p>
            <a:pPr marL="0" lvl="0" indent="0" algn="just" rtl="0">
              <a:lnSpc>
                <a:spcPct val="90000"/>
              </a:lnSpc>
              <a:spcBef>
                <a:spcPts val="0"/>
              </a:spcBef>
              <a:spcAft>
                <a:spcPts val="0"/>
              </a:spcAft>
              <a:buNone/>
            </a:pPr>
            <a:r>
              <a:rPr lang="en-US" sz="2000">
                <a:latin typeface="Arial"/>
                <a:ea typeface="Arial"/>
                <a:cs typeface="Arial"/>
                <a:sym typeface="Arial"/>
              </a:rPr>
              <a:t>We chose ETL because we are dealing with historical dataset and ETL supports large volumes of data. ETL involves transforming data before loading it into a data warehouse, all our dataset were available and required transformation before loading, also ETL process is scalable and suitable for batch processing, which is a perfect fit for our dataset, unlike ELT that perform real-time or near-real-time processing.</a:t>
            </a:r>
            <a:endParaRPr sz="2000">
              <a:latin typeface="Arial"/>
              <a:ea typeface="Arial"/>
              <a:cs typeface="Arial"/>
              <a:sym typeface="Arial"/>
            </a:endParaRPr>
          </a:p>
          <a:p>
            <a:pPr marL="0" lvl="0" indent="0" algn="just" rtl="0">
              <a:lnSpc>
                <a:spcPct val="90000"/>
              </a:lnSpc>
              <a:spcBef>
                <a:spcPts val="1000"/>
              </a:spcBef>
              <a:spcAft>
                <a:spcPts val="0"/>
              </a:spcAft>
              <a:buNone/>
            </a:pPr>
            <a:endParaRPr sz="2000">
              <a:latin typeface="Arial"/>
              <a:ea typeface="Arial"/>
              <a:cs typeface="Arial"/>
              <a:sym typeface="Arial"/>
            </a:endParaRPr>
          </a:p>
          <a:p>
            <a:pPr marL="228600" lvl="0" indent="-101600" algn="l" rtl="0">
              <a:lnSpc>
                <a:spcPct val="90000"/>
              </a:lnSpc>
              <a:spcBef>
                <a:spcPts val="1000"/>
              </a:spcBef>
              <a:spcAft>
                <a:spcPts val="0"/>
              </a:spcAft>
              <a:buClr>
                <a:schemeClr val="dk1"/>
              </a:buClr>
              <a:buSzPts val="2000"/>
              <a:buNone/>
            </a:pPr>
            <a:endParaRPr sz="2000">
              <a:latin typeface="Arial"/>
              <a:ea typeface="Arial"/>
              <a:cs typeface="Arial"/>
              <a:sym typeface="Arial"/>
            </a:endParaRPr>
          </a:p>
        </p:txBody>
      </p:sp>
      <p:sp>
        <p:nvSpPr>
          <p:cNvPr id="307" name="Google Shape;307;g23a5884479a_7_7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308" name="Google Shape;308;g23a5884479a_7_75"/>
          <p:cNvPicPr preferRelativeResize="0"/>
          <p:nvPr/>
        </p:nvPicPr>
        <p:blipFill>
          <a:blip r:embed="rId5">
            <a:alphaModFix/>
          </a:blip>
          <a:stretch>
            <a:fillRect/>
          </a:stretch>
        </p:blipFill>
        <p:spPr>
          <a:xfrm>
            <a:off x="4317000" y="4457100"/>
            <a:ext cx="7414074" cy="2264350"/>
          </a:xfrm>
          <a:prstGeom prst="rect">
            <a:avLst/>
          </a:prstGeom>
          <a:noFill/>
          <a:ln>
            <a:noFill/>
          </a:ln>
        </p:spPr>
      </p:pic>
      <p:sp>
        <p:nvSpPr>
          <p:cNvPr id="309" name="Google Shape;309;g23a5884479a_7_75"/>
          <p:cNvSpPr txBox="1"/>
          <p:nvPr/>
        </p:nvSpPr>
        <p:spPr>
          <a:xfrm>
            <a:off x="7215225" y="2500550"/>
            <a:ext cx="501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10" name="Google Shape;310;g23a5884479a_7_75"/>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11" name="Google Shape;311;g23a5884479a_7_75"/>
          <p:cNvSpPr txBox="1">
            <a:spLocks noGrp="1"/>
          </p:cNvSpPr>
          <p:nvPr>
            <p:ph type="title"/>
          </p:nvPr>
        </p:nvSpPr>
        <p:spPr>
          <a:xfrm>
            <a:off x="609600" y="-399626"/>
            <a:ext cx="109728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Bookman Old Style"/>
              <a:buNone/>
            </a:pPr>
            <a:r>
              <a:rPr lang="en-US">
                <a:solidFill>
                  <a:schemeClr val="lt1"/>
                </a:solidFill>
              </a:rPr>
              <a:t>Justification for using ETL Method</a:t>
            </a:r>
            <a:endParaRPr sz="4400">
              <a:solidFill>
                <a:schemeClr val="lt1"/>
              </a:solidFill>
              <a:latin typeface="Calibri"/>
              <a:ea typeface="Calibri"/>
              <a:cs typeface="Calibri"/>
              <a:sym typeface="Calibri"/>
            </a:endParaRPr>
          </a:p>
        </p:txBody>
      </p:sp>
      <p:sp>
        <p:nvSpPr>
          <p:cNvPr id="312" name="Google Shape;312;g23a5884479a_7_75"/>
          <p:cNvSpPr txBox="1"/>
          <p:nvPr/>
        </p:nvSpPr>
        <p:spPr>
          <a:xfrm>
            <a:off x="609600" y="6331150"/>
            <a:ext cx="4429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fig2.4  </a:t>
            </a:r>
            <a:r>
              <a:rPr lang="en-US" sz="1500">
                <a:latin typeface="Calibri"/>
                <a:ea typeface="Calibri"/>
                <a:cs typeface="Calibri"/>
                <a:sym typeface="Calibri"/>
              </a:rPr>
              <a:t>ETL Flow chart. Ref from:stitchdata.com</a:t>
            </a:r>
            <a:endParaRPr sz="1500">
              <a:latin typeface="Calibri"/>
              <a:ea typeface="Calibri"/>
              <a:cs typeface="Calibri"/>
              <a:sym typeface="Calibri"/>
            </a:endParaRPr>
          </a:p>
        </p:txBody>
      </p:sp>
      <p:pic>
        <p:nvPicPr>
          <p:cNvPr id="3" name="Audio 2">
            <a:hlinkClick r:id="" action="ppaction://media"/>
            <a:extLst>
              <a:ext uri="{FF2B5EF4-FFF2-40B4-BE49-F238E27FC236}">
                <a16:creationId xmlns:a16="http://schemas.microsoft.com/office/drawing/2014/main" id="{BA26146C-BBAF-AC08-EBA6-60A086F717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856"/>
    </mc:Choice>
    <mc:Fallback>
      <p:transition spd="slow" advTm="21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0"/>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18" name="Google Shape;318;p10"/>
          <p:cNvSpPr txBox="1">
            <a:spLocks noGrp="1"/>
          </p:cNvSpPr>
          <p:nvPr>
            <p:ph type="title"/>
          </p:nvPr>
        </p:nvSpPr>
        <p:spPr>
          <a:xfrm>
            <a:off x="584575" y="66425"/>
            <a:ext cx="11793900" cy="1169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4500" b="1">
                <a:solidFill>
                  <a:schemeClr val="lt1"/>
                </a:solidFill>
                <a:latin typeface="Calibri"/>
                <a:ea typeface="Calibri"/>
                <a:cs typeface="Calibri"/>
                <a:sym typeface="Calibri"/>
              </a:rPr>
              <a:t>Transformation(ETL Process)</a:t>
            </a:r>
            <a:endParaRPr sz="4800" b="1"/>
          </a:p>
        </p:txBody>
      </p:sp>
      <p:sp>
        <p:nvSpPr>
          <p:cNvPr id="319" name="Google Shape;319;p10"/>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pic>
        <p:nvPicPr>
          <p:cNvPr id="320" name="Google Shape;320;p10"/>
          <p:cNvPicPr preferRelativeResize="0"/>
          <p:nvPr/>
        </p:nvPicPr>
        <p:blipFill>
          <a:blip r:embed="rId5">
            <a:alphaModFix/>
          </a:blip>
          <a:stretch>
            <a:fillRect/>
          </a:stretch>
        </p:blipFill>
        <p:spPr>
          <a:xfrm>
            <a:off x="6614805" y="1769525"/>
            <a:ext cx="5516546" cy="3399725"/>
          </a:xfrm>
          <a:prstGeom prst="rect">
            <a:avLst/>
          </a:prstGeom>
          <a:noFill/>
          <a:ln>
            <a:noFill/>
          </a:ln>
        </p:spPr>
      </p:pic>
      <p:sp>
        <p:nvSpPr>
          <p:cNvPr id="321" name="Google Shape;321;p10"/>
          <p:cNvSpPr txBox="1"/>
          <p:nvPr/>
        </p:nvSpPr>
        <p:spPr>
          <a:xfrm>
            <a:off x="228125" y="1397275"/>
            <a:ext cx="65730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Four year  crime data(2016-2019) has been merged in to a csv file.Before cleaning there was 4198571 observations with 12 variables.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Irrelevant columns  such as (Longitutude, fallswithin, reported by) were removed since they are not meant to use in analysis.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Renaming columns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Aggregation of data(Outcomes and crime type )</a:t>
            </a:r>
            <a:endParaRPr>
              <a:latin typeface="Calibri"/>
              <a:ea typeface="Calibri"/>
              <a:cs typeface="Calibri"/>
              <a:sym typeface="Calibri"/>
            </a:endParaRPr>
          </a:p>
          <a:p>
            <a:pPr marL="0" lvl="0" indent="0" algn="l" rtl="0">
              <a:spcBef>
                <a:spcPts val="0"/>
              </a:spcBef>
              <a:spcAft>
                <a:spcPts val="0"/>
              </a:spcAft>
              <a:buNone/>
            </a:pPr>
            <a:br>
              <a:rPr lang="en-US">
                <a:latin typeface="Calibri"/>
                <a:ea typeface="Calibri"/>
                <a:cs typeface="Calibri"/>
                <a:sym typeface="Calibri"/>
              </a:rPr>
            </a:br>
            <a:br>
              <a:rPr lang="en-US">
                <a:latin typeface="Calibri"/>
                <a:ea typeface="Calibri"/>
                <a:cs typeface="Calibri"/>
                <a:sym typeface="Calibri"/>
              </a:rPr>
            </a:br>
            <a:endParaRPr>
              <a:latin typeface="Calibri"/>
              <a:ea typeface="Calibri"/>
              <a:cs typeface="Calibri"/>
              <a:sym typeface="Calibri"/>
            </a:endParaRPr>
          </a:p>
        </p:txBody>
      </p:sp>
      <p:pic>
        <p:nvPicPr>
          <p:cNvPr id="322" name="Google Shape;322;p10"/>
          <p:cNvPicPr preferRelativeResize="0"/>
          <p:nvPr/>
        </p:nvPicPr>
        <p:blipFill>
          <a:blip r:embed="rId6">
            <a:alphaModFix/>
          </a:blip>
          <a:stretch>
            <a:fillRect/>
          </a:stretch>
        </p:blipFill>
        <p:spPr>
          <a:xfrm>
            <a:off x="297975" y="2892175"/>
            <a:ext cx="6042452" cy="3399724"/>
          </a:xfrm>
          <a:prstGeom prst="rect">
            <a:avLst/>
          </a:prstGeom>
          <a:noFill/>
          <a:ln>
            <a:noFill/>
          </a:ln>
        </p:spPr>
      </p:pic>
      <p:sp>
        <p:nvSpPr>
          <p:cNvPr id="323" name="Google Shape;323;p10"/>
          <p:cNvSpPr txBox="1"/>
          <p:nvPr/>
        </p:nvSpPr>
        <p:spPr>
          <a:xfrm>
            <a:off x="378325" y="6364250"/>
            <a:ext cx="261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24" name="Google Shape;324;p10"/>
          <p:cNvSpPr txBox="1"/>
          <p:nvPr/>
        </p:nvSpPr>
        <p:spPr>
          <a:xfrm>
            <a:off x="6668825" y="5306225"/>
            <a:ext cx="510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25" name="Google Shape;325;p10"/>
          <p:cNvSpPr txBox="1"/>
          <p:nvPr/>
        </p:nvSpPr>
        <p:spPr>
          <a:xfrm>
            <a:off x="6614800" y="5306225"/>
            <a:ext cx="510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2.6: Total observation in raw data</a:t>
            </a:r>
            <a:endParaRPr/>
          </a:p>
        </p:txBody>
      </p:sp>
      <p:sp>
        <p:nvSpPr>
          <p:cNvPr id="326" name="Google Shape;326;p10"/>
          <p:cNvSpPr txBox="1"/>
          <p:nvPr/>
        </p:nvSpPr>
        <p:spPr>
          <a:xfrm>
            <a:off x="297975" y="6291900"/>
            <a:ext cx="510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fig:2.5,Raw Crime data before cleaning</a:t>
            </a:r>
            <a:endParaRPr/>
          </a:p>
        </p:txBody>
      </p:sp>
      <p:pic>
        <p:nvPicPr>
          <p:cNvPr id="2" name="Audio 1">
            <a:hlinkClick r:id="" action="ppaction://media"/>
            <a:extLst>
              <a:ext uri="{FF2B5EF4-FFF2-40B4-BE49-F238E27FC236}">
                <a16:creationId xmlns:a16="http://schemas.microsoft.com/office/drawing/2014/main" id="{24337854-E9F7-2958-018F-F7B67A3971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000"/>
    </mc:Choice>
    <mc:Fallback>
      <p:transition spd="slow" advTm="2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3a48a1d095_6_64"/>
          <p:cNvSpPr txBox="1">
            <a:spLocks noGrp="1"/>
          </p:cNvSpPr>
          <p:nvPr>
            <p:ph type="subTitle" idx="1"/>
          </p:nvPr>
        </p:nvSpPr>
        <p:spPr>
          <a:xfrm>
            <a:off x="556050" y="456752"/>
            <a:ext cx="11091900" cy="779400"/>
          </a:xfrm>
          <a:prstGeom prst="rect">
            <a:avLst/>
          </a:prstGeom>
        </p:spPr>
        <p:txBody>
          <a:bodyPr spcFirstLastPara="1" wrap="square" lIns="121900" tIns="121900" rIns="121900" bIns="121900" anchor="t" anchorCtr="0">
            <a:normAutofit lnSpcReduction="10000"/>
          </a:bodyPr>
          <a:lstStyle/>
          <a:p>
            <a:pPr marL="0" lvl="0" indent="0" algn="ctr" rtl="0">
              <a:spcBef>
                <a:spcPts val="0"/>
              </a:spcBef>
              <a:spcAft>
                <a:spcPts val="0"/>
              </a:spcAft>
              <a:buNone/>
            </a:pPr>
            <a:endParaRPr/>
          </a:p>
        </p:txBody>
      </p:sp>
      <p:sp>
        <p:nvSpPr>
          <p:cNvPr id="332" name="Google Shape;332;g23a48a1d095_6_6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18</a:t>
            </a:fld>
            <a:endParaRPr/>
          </a:p>
        </p:txBody>
      </p:sp>
      <p:sp>
        <p:nvSpPr>
          <p:cNvPr id="333" name="Google Shape;333;g23a48a1d095_6_64"/>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a:solidFill>
                  <a:schemeClr val="lt1"/>
                </a:solidFill>
                <a:latin typeface="Libre Franklin"/>
                <a:ea typeface="Libre Franklin"/>
                <a:cs typeface="Libre Franklin"/>
                <a:sym typeface="Libre Franklin"/>
              </a:rPr>
              <a:t> Cleaning Dataset</a:t>
            </a:r>
            <a:endParaRPr sz="3200">
              <a:solidFill>
                <a:schemeClr val="lt1"/>
              </a:solidFill>
              <a:latin typeface="Libre Franklin"/>
              <a:ea typeface="Libre Franklin"/>
              <a:cs typeface="Libre Franklin"/>
              <a:sym typeface="Libre Franklin"/>
            </a:endParaRPr>
          </a:p>
        </p:txBody>
      </p:sp>
      <p:sp>
        <p:nvSpPr>
          <p:cNvPr id="334" name="Google Shape;334;g23a48a1d095_6_64"/>
          <p:cNvSpPr txBox="1"/>
          <p:nvPr/>
        </p:nvSpPr>
        <p:spPr>
          <a:xfrm>
            <a:off x="413475" y="1482800"/>
            <a:ext cx="332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35" name="Google Shape;335;g23a48a1d095_6_64"/>
          <p:cNvPicPr preferRelativeResize="0"/>
          <p:nvPr/>
        </p:nvPicPr>
        <p:blipFill>
          <a:blip r:embed="rId5">
            <a:alphaModFix/>
          </a:blip>
          <a:stretch>
            <a:fillRect/>
          </a:stretch>
        </p:blipFill>
        <p:spPr>
          <a:xfrm>
            <a:off x="3316628" y="1325950"/>
            <a:ext cx="4478246" cy="2774725"/>
          </a:xfrm>
          <a:prstGeom prst="rect">
            <a:avLst/>
          </a:prstGeom>
          <a:noFill/>
          <a:ln>
            <a:noFill/>
          </a:ln>
        </p:spPr>
      </p:pic>
      <p:pic>
        <p:nvPicPr>
          <p:cNvPr id="336" name="Google Shape;336;g23a48a1d095_6_64"/>
          <p:cNvPicPr preferRelativeResize="0"/>
          <p:nvPr/>
        </p:nvPicPr>
        <p:blipFill>
          <a:blip r:embed="rId6">
            <a:alphaModFix/>
          </a:blip>
          <a:stretch>
            <a:fillRect/>
          </a:stretch>
        </p:blipFill>
        <p:spPr>
          <a:xfrm>
            <a:off x="7947275" y="1310062"/>
            <a:ext cx="3893650" cy="2774725"/>
          </a:xfrm>
          <a:prstGeom prst="rect">
            <a:avLst/>
          </a:prstGeom>
          <a:noFill/>
          <a:ln>
            <a:noFill/>
          </a:ln>
        </p:spPr>
      </p:pic>
      <p:pic>
        <p:nvPicPr>
          <p:cNvPr id="337" name="Google Shape;337;g23a48a1d095_6_64"/>
          <p:cNvPicPr preferRelativeResize="0"/>
          <p:nvPr/>
        </p:nvPicPr>
        <p:blipFill>
          <a:blip r:embed="rId7">
            <a:alphaModFix/>
          </a:blip>
          <a:stretch>
            <a:fillRect/>
          </a:stretch>
        </p:blipFill>
        <p:spPr>
          <a:xfrm>
            <a:off x="855600" y="4745062"/>
            <a:ext cx="6286500" cy="1123950"/>
          </a:xfrm>
          <a:prstGeom prst="rect">
            <a:avLst/>
          </a:prstGeom>
          <a:noFill/>
          <a:ln>
            <a:noFill/>
          </a:ln>
        </p:spPr>
      </p:pic>
      <p:sp>
        <p:nvSpPr>
          <p:cNvPr id="338" name="Google Shape;338;g23a48a1d095_6_64"/>
          <p:cNvSpPr txBox="1"/>
          <p:nvPr/>
        </p:nvSpPr>
        <p:spPr>
          <a:xfrm>
            <a:off x="242375" y="1482800"/>
            <a:ext cx="33222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Crime typewere aggrigated and bough together with distinct ones.</a:t>
            </a:r>
            <a:endParaRPr/>
          </a:p>
          <a:p>
            <a:pPr marL="457200" lvl="0" indent="-317500" algn="l" rtl="0">
              <a:spcBef>
                <a:spcPts val="0"/>
              </a:spcBef>
              <a:spcAft>
                <a:spcPts val="0"/>
              </a:spcAft>
              <a:buSzPts val="1400"/>
              <a:buChar char="●"/>
            </a:pPr>
            <a:r>
              <a:rPr lang="en-US"/>
              <a:t>Outcome category in crime data sorted in to clusterd format.</a:t>
            </a:r>
            <a:br>
              <a:rPr lang="en-US"/>
            </a:br>
            <a:br>
              <a:rPr lang="en-US"/>
            </a:br>
            <a:endParaRPr/>
          </a:p>
        </p:txBody>
      </p:sp>
      <p:sp>
        <p:nvSpPr>
          <p:cNvPr id="339" name="Google Shape;339;g23a48a1d095_6_64"/>
          <p:cNvSpPr txBox="1"/>
          <p:nvPr/>
        </p:nvSpPr>
        <p:spPr>
          <a:xfrm>
            <a:off x="3564575" y="4159500"/>
            <a:ext cx="727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fig3.1 : Shows count of data crime type after categorisation</a:t>
            </a:r>
            <a:endParaRPr/>
          </a:p>
        </p:txBody>
      </p:sp>
      <p:sp>
        <p:nvSpPr>
          <p:cNvPr id="340" name="Google Shape;340;g23a48a1d095_6_64"/>
          <p:cNvSpPr txBox="1"/>
          <p:nvPr/>
        </p:nvSpPr>
        <p:spPr>
          <a:xfrm>
            <a:off x="855600" y="6217625"/>
            <a:ext cx="675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fig3.2: Code for removal of unwanted columns and insertion of Serial Number</a:t>
            </a:r>
            <a:endParaRPr/>
          </a:p>
        </p:txBody>
      </p:sp>
      <p:pic>
        <p:nvPicPr>
          <p:cNvPr id="2" name="Audio 1">
            <a:hlinkClick r:id="" action="ppaction://media"/>
            <a:extLst>
              <a:ext uri="{FF2B5EF4-FFF2-40B4-BE49-F238E27FC236}">
                <a16:creationId xmlns:a16="http://schemas.microsoft.com/office/drawing/2014/main" id="{01A15A4D-D038-8FF3-9652-75CBA29C0DA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60"/>
    </mc:Choice>
    <mc:Fallback>
      <p:transition spd="slow" advTm="25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7"/>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46" name="Google Shape;346;p7"/>
          <p:cNvSpPr txBox="1">
            <a:spLocks noGrp="1"/>
          </p:cNvSpPr>
          <p:nvPr>
            <p:ph type="title"/>
          </p:nvPr>
        </p:nvSpPr>
        <p:spPr>
          <a:xfrm>
            <a:off x="609600" y="-399626"/>
            <a:ext cx="123105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Data Quality and Validation </a:t>
            </a:r>
            <a:endParaRPr/>
          </a:p>
        </p:txBody>
      </p:sp>
      <p:sp>
        <p:nvSpPr>
          <p:cNvPr id="347" name="Google Shape;347;p7"/>
          <p:cNvSpPr txBox="1"/>
          <p:nvPr/>
        </p:nvSpPr>
        <p:spPr>
          <a:xfrm>
            <a:off x="146827" y="1296300"/>
            <a:ext cx="10377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rPr>
              <a:t>Evidence of relevant data quality checks carried out and their resolutions are:</a:t>
            </a:r>
            <a:endParaRPr sz="1800">
              <a:solidFill>
                <a:schemeClr val="dk1"/>
              </a:solidFill>
            </a:endParaRPr>
          </a:p>
        </p:txBody>
      </p:sp>
      <p:sp>
        <p:nvSpPr>
          <p:cNvPr id="348" name="Google Shape;348;p7"/>
          <p:cNvSpPr txBox="1"/>
          <p:nvPr/>
        </p:nvSpPr>
        <p:spPr>
          <a:xfrm>
            <a:off x="146825" y="1725900"/>
            <a:ext cx="5927100" cy="486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It is important to perform data quality check on dataset in order </a:t>
            </a:r>
            <a:br>
              <a:rPr lang="en-US" sz="1600"/>
            </a:br>
            <a:r>
              <a:rPr lang="en-US" sz="1600"/>
              <a:t>to ensure that the data is  accurate, complete,  consistent and reliable.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US" sz="1600"/>
              <a:t>The below activities were performed to  check the quality and validate the data.</a:t>
            </a:r>
            <a:endParaRPr sz="1600"/>
          </a:p>
          <a:p>
            <a:pPr marL="0" lvl="0" indent="0" algn="l" rtl="0">
              <a:spcBef>
                <a:spcPts val="0"/>
              </a:spcBef>
              <a:spcAft>
                <a:spcPts val="0"/>
              </a:spcAft>
              <a:buNone/>
            </a:pPr>
            <a:r>
              <a:rPr lang="en-US" sz="1600"/>
              <a:t> </a:t>
            </a:r>
            <a:endParaRPr sz="1600"/>
          </a:p>
          <a:p>
            <a:pPr marL="457200" lvl="0" indent="-330200" algn="l" rtl="0">
              <a:spcBef>
                <a:spcPts val="0"/>
              </a:spcBef>
              <a:spcAft>
                <a:spcPts val="0"/>
              </a:spcAft>
              <a:buSzPts val="1600"/>
              <a:buChar char="●"/>
            </a:pPr>
            <a:r>
              <a:rPr lang="en-US" sz="1600"/>
              <a:t>Checked for missing value -99320 missing values representing about 3% were found an removed</a:t>
            </a:r>
            <a:endParaRPr sz="1600"/>
          </a:p>
          <a:p>
            <a:pPr marL="457200" lvl="0" indent="-330200" algn="l" rtl="0">
              <a:spcBef>
                <a:spcPts val="0"/>
              </a:spcBef>
              <a:spcAft>
                <a:spcPts val="0"/>
              </a:spcAft>
              <a:buSzPts val="1600"/>
              <a:buChar char="●"/>
            </a:pPr>
            <a:r>
              <a:rPr lang="en-US" sz="1600"/>
              <a:t>Outliers -Nil outliers</a:t>
            </a:r>
            <a:endParaRPr sz="1600"/>
          </a:p>
          <a:p>
            <a:pPr marL="457200" lvl="0" indent="-330200" algn="l" rtl="0">
              <a:spcBef>
                <a:spcPts val="0"/>
              </a:spcBef>
              <a:spcAft>
                <a:spcPts val="0"/>
              </a:spcAft>
              <a:buSzPts val="1600"/>
              <a:buChar char="●"/>
            </a:pPr>
            <a:r>
              <a:rPr lang="en-US" sz="1600"/>
              <a:t>checked duplicate values-No duplicates</a:t>
            </a:r>
            <a:endParaRPr sz="1600"/>
          </a:p>
          <a:p>
            <a:pPr marL="457200" lvl="0" indent="-330200" algn="l" rtl="0">
              <a:spcBef>
                <a:spcPts val="0"/>
              </a:spcBef>
              <a:spcAft>
                <a:spcPts val="0"/>
              </a:spcAft>
              <a:buSzPts val="1600"/>
              <a:buChar char="●"/>
            </a:pPr>
            <a:r>
              <a:rPr lang="en-US" sz="1600"/>
              <a:t>Consistency- checked the data is consistent and no</a:t>
            </a:r>
            <a:br>
              <a:rPr lang="en-US" sz="1600"/>
            </a:br>
            <a:r>
              <a:rPr lang="en-US" sz="1600"/>
              <a:t>contradictions or conflicts in the dataset</a:t>
            </a:r>
            <a:endParaRPr sz="1600"/>
          </a:p>
          <a:p>
            <a:pPr marL="457200" lvl="0" indent="-330200" algn="l" rtl="0">
              <a:spcBef>
                <a:spcPts val="0"/>
              </a:spcBef>
              <a:spcAft>
                <a:spcPts val="0"/>
              </a:spcAft>
              <a:buSzPts val="1600"/>
              <a:buChar char="●"/>
            </a:pPr>
            <a:r>
              <a:rPr lang="en-US" sz="1600"/>
              <a:t>Validity- checks the data is accurate and represent the </a:t>
            </a:r>
            <a:br>
              <a:rPr lang="en-US" sz="1600"/>
            </a:br>
            <a:r>
              <a:rPr lang="en-US" sz="1600"/>
              <a:t>concepts its intended for. </a:t>
            </a:r>
            <a:endParaRPr sz="1600"/>
          </a:p>
          <a:p>
            <a:pPr marL="457200" lvl="0" indent="-330200" algn="l" rtl="0">
              <a:spcBef>
                <a:spcPts val="0"/>
              </a:spcBef>
              <a:spcAft>
                <a:spcPts val="0"/>
              </a:spcAft>
              <a:buSzPts val="1600"/>
              <a:buChar char="●"/>
            </a:pPr>
            <a:r>
              <a:rPr lang="en-US" sz="1600"/>
              <a:t>Irrelevant Data: We found records of data that are not relevant with the scope of analysis (London) as record shows data from sheffield, Birmingham, Manchester etc</a:t>
            </a:r>
            <a:endParaRPr sz="1600"/>
          </a:p>
          <a:p>
            <a:pPr marL="0" lvl="0" indent="0" algn="l" rtl="0">
              <a:spcBef>
                <a:spcPts val="0"/>
              </a:spcBef>
              <a:spcAft>
                <a:spcPts val="0"/>
              </a:spcAft>
              <a:buNone/>
            </a:pPr>
            <a:endParaRPr sz="1600"/>
          </a:p>
        </p:txBody>
      </p:sp>
      <p:sp>
        <p:nvSpPr>
          <p:cNvPr id="349" name="Google Shape;349;p7"/>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19</a:t>
            </a:fld>
            <a:endParaRPr/>
          </a:p>
        </p:txBody>
      </p:sp>
      <p:pic>
        <p:nvPicPr>
          <p:cNvPr id="350" name="Google Shape;350;p7"/>
          <p:cNvPicPr preferRelativeResize="0"/>
          <p:nvPr/>
        </p:nvPicPr>
        <p:blipFill>
          <a:blip r:embed="rId5">
            <a:alphaModFix/>
          </a:blip>
          <a:stretch>
            <a:fillRect/>
          </a:stretch>
        </p:blipFill>
        <p:spPr>
          <a:xfrm>
            <a:off x="6174900" y="1665599"/>
            <a:ext cx="5762625" cy="3413050"/>
          </a:xfrm>
          <a:prstGeom prst="rect">
            <a:avLst/>
          </a:prstGeom>
          <a:noFill/>
          <a:ln>
            <a:noFill/>
          </a:ln>
        </p:spPr>
      </p:pic>
      <p:sp>
        <p:nvSpPr>
          <p:cNvPr id="351" name="Google Shape;351;p7"/>
          <p:cNvSpPr txBox="1"/>
          <p:nvPr/>
        </p:nvSpPr>
        <p:spPr>
          <a:xfrm>
            <a:off x="6314963" y="5277350"/>
            <a:ext cx="548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fig.3.3: checking for missing value in columns</a:t>
            </a:r>
            <a:endParaRPr/>
          </a:p>
        </p:txBody>
      </p:sp>
      <p:pic>
        <p:nvPicPr>
          <p:cNvPr id="2" name="Audio 1">
            <a:hlinkClick r:id="" action="ppaction://media"/>
            <a:extLst>
              <a:ext uri="{FF2B5EF4-FFF2-40B4-BE49-F238E27FC236}">
                <a16:creationId xmlns:a16="http://schemas.microsoft.com/office/drawing/2014/main" id="{7A4E2051-363A-3930-6009-21FD0FE80E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936"/>
    </mc:Choice>
    <mc:Fallback>
      <p:transition spd="slow" advTm="47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0"/>
            <a:ext cx="12192000" cy="1450800"/>
          </a:xfrm>
          <a:prstGeom prst="snip1Rect">
            <a:avLst>
              <a:gd name="adj" fmla="val 0"/>
            </a:avLst>
          </a:prstGeom>
          <a:gradFill>
            <a:gsLst>
              <a:gs pos="0">
                <a:srgbClr val="640010"/>
              </a:gs>
              <a:gs pos="48000">
                <a:srgbClr val="8C0444"/>
              </a:gs>
              <a:gs pos="100000">
                <a:srgbClr val="9C054B"/>
              </a:gs>
            </a:gsLst>
            <a:lin ang="5400000"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47" name="Google Shape;147;p2"/>
          <p:cNvSpPr txBox="1">
            <a:spLocks noGrp="1"/>
          </p:cNvSpPr>
          <p:nvPr>
            <p:ph type="title"/>
          </p:nvPr>
        </p:nvSpPr>
        <p:spPr>
          <a:xfrm>
            <a:off x="609600" y="-178401"/>
            <a:ext cx="109728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3200" b="1">
                <a:solidFill>
                  <a:schemeClr val="lt1"/>
                </a:solidFill>
                <a:latin typeface="Calibri"/>
                <a:ea typeface="Calibri"/>
                <a:cs typeface="Calibri"/>
                <a:sym typeface="Calibri"/>
              </a:rPr>
              <a:t>BUSINESS CASE</a:t>
            </a:r>
            <a:endParaRPr sz="3200" b="1">
              <a:latin typeface="Calibri"/>
              <a:ea typeface="Calibri"/>
              <a:cs typeface="Calibri"/>
              <a:sym typeface="Calibri"/>
            </a:endParaRPr>
          </a:p>
        </p:txBody>
      </p:sp>
      <p:sp>
        <p:nvSpPr>
          <p:cNvPr id="148" name="Google Shape;148;p2"/>
          <p:cNvSpPr txBox="1"/>
          <p:nvPr/>
        </p:nvSpPr>
        <p:spPr>
          <a:xfrm>
            <a:off x="609600" y="1647225"/>
            <a:ext cx="11356500" cy="51072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800" dirty="0">
                <a:solidFill>
                  <a:schemeClr val="dk1"/>
                </a:solidFill>
                <a:latin typeface="Calibri"/>
                <a:ea typeface="Calibri"/>
                <a:cs typeface="Calibri"/>
                <a:sym typeface="Calibri"/>
              </a:rPr>
              <a:t>With a sizable population, London is one of the biggest and most diversified cities in the world. Numerous </a:t>
            </a:r>
            <a:r>
              <a:rPr lang="en-US" sz="1800" dirty="0" err="1">
                <a:solidFill>
                  <a:schemeClr val="dk1"/>
                </a:solidFill>
                <a:latin typeface="Calibri"/>
                <a:ea typeface="Calibri"/>
                <a:cs typeface="Calibri"/>
                <a:sym typeface="Calibri"/>
              </a:rPr>
              <a:t>neighbourhoods</a:t>
            </a:r>
            <a:r>
              <a:rPr lang="en-US" sz="1800" dirty="0">
                <a:solidFill>
                  <a:schemeClr val="dk1"/>
                </a:solidFill>
                <a:latin typeface="Calibri"/>
                <a:ea typeface="Calibri"/>
                <a:cs typeface="Calibri"/>
                <a:sym typeface="Calibri"/>
              </a:rPr>
              <a:t> in London are impacted by crime which occurs in diverse forms and at varying rates Scott (2015). According to Andresen, </a:t>
            </a:r>
            <a:r>
              <a:rPr lang="en-US" sz="1800" dirty="0" err="1">
                <a:solidFill>
                  <a:schemeClr val="dk1"/>
                </a:solidFill>
                <a:latin typeface="Calibri"/>
                <a:ea typeface="Calibri"/>
                <a:cs typeface="Calibri"/>
                <a:sym typeface="Calibri"/>
              </a:rPr>
              <a:t>Malleson</a:t>
            </a:r>
            <a:r>
              <a:rPr lang="en-US" sz="1800" dirty="0">
                <a:solidFill>
                  <a:schemeClr val="dk1"/>
                </a:solidFill>
                <a:latin typeface="Calibri"/>
                <a:ea typeface="Calibri"/>
                <a:cs typeface="Calibri"/>
                <a:sym typeface="Calibri"/>
              </a:rPr>
              <a:t>, and Kinney (2015), incorporating factors such as income and population density is important in understanding crime patterns in specific locations. This means the first step in creating efficient plans for reducing and addressing crime in the city is to understand the connection between income, population, and crime.</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800" dirty="0">
                <a:solidFill>
                  <a:schemeClr val="dk1"/>
                </a:solidFill>
                <a:latin typeface="Calibri"/>
                <a:ea typeface="Calibri"/>
                <a:cs typeface="Calibri"/>
                <a:sym typeface="Calibri"/>
              </a:rPr>
              <a:t>The purpose of this analysis to explore the relationship between income, population, and crime in London. By analyzing data from various sources, including crime statistics, income data, and population data, we aim to identify patterns and trends in crime rates in different areas of the city, law enforcement agencies can gain a more nuanced understanding of crime patterns and develop more targeted and effective crime prevention strategies which will improve public safety.  It also allows for a more holistic understanding of crime patterns and provides valuable insights that can inform policy decisions.</a:t>
            </a:r>
            <a:endParaRPr sz="18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800" dirty="0">
                <a:solidFill>
                  <a:schemeClr val="dk1"/>
                </a:solidFill>
                <a:latin typeface="Calibri"/>
                <a:ea typeface="Calibri"/>
                <a:cs typeface="Calibri"/>
                <a:sym typeface="Calibri"/>
              </a:rPr>
              <a:t>Overall, this study has the potential to contribute to a better understanding of the factors that influence crime in London and to inform the development of evidence-based policies and interventions for reducing crime rates in the city.</a:t>
            </a:r>
            <a:endParaRPr sz="18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dirty="0">
              <a:solidFill>
                <a:schemeClr val="dk1"/>
              </a:solidFill>
              <a:latin typeface="Calibri"/>
              <a:ea typeface="Calibri"/>
              <a:cs typeface="Calibri"/>
              <a:sym typeface="Calibri"/>
            </a:endParaRPr>
          </a:p>
        </p:txBody>
      </p:sp>
      <p:sp>
        <p:nvSpPr>
          <p:cNvPr id="149" name="Google Shape;149;p2"/>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2</a:t>
            </a:fld>
            <a:endParaRPr/>
          </a:p>
        </p:txBody>
      </p:sp>
      <p:pic>
        <p:nvPicPr>
          <p:cNvPr id="3" name="Audio 2">
            <a:hlinkClick r:id="" action="ppaction://media"/>
            <a:extLst>
              <a:ext uri="{FF2B5EF4-FFF2-40B4-BE49-F238E27FC236}">
                <a16:creationId xmlns:a16="http://schemas.microsoft.com/office/drawing/2014/main" id="{98D33D35-C820-C633-0844-58CD04D315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560"/>
    </mc:Choice>
    <mc:Fallback>
      <p:transition spd="slow" advTm="42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23a48a1d095_12_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endParaRPr/>
          </a:p>
        </p:txBody>
      </p:sp>
      <p:sp>
        <p:nvSpPr>
          <p:cNvPr id="357" name="Google Shape;357;g23a48a1d095_12_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20</a:t>
            </a:fld>
            <a:endParaRPr/>
          </a:p>
        </p:txBody>
      </p:sp>
      <p:sp>
        <p:nvSpPr>
          <p:cNvPr id="358" name="Google Shape;358;g23a48a1d095_12_4"/>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a:solidFill>
                  <a:schemeClr val="lt1"/>
                </a:solidFill>
                <a:latin typeface="Libre Franklin"/>
                <a:ea typeface="Libre Franklin"/>
                <a:cs typeface="Libre Franklin"/>
                <a:sym typeface="Libre Franklin"/>
              </a:rPr>
              <a:t>Data Quality Check</a:t>
            </a:r>
            <a:endParaRPr sz="3200" b="1">
              <a:solidFill>
                <a:schemeClr val="lt1"/>
              </a:solidFill>
              <a:latin typeface="Libre Franklin"/>
              <a:ea typeface="Libre Franklin"/>
              <a:cs typeface="Libre Franklin"/>
              <a:sym typeface="Libre Franklin"/>
            </a:endParaRPr>
          </a:p>
        </p:txBody>
      </p:sp>
      <p:sp>
        <p:nvSpPr>
          <p:cNvPr id="359" name="Google Shape;359;g23a48a1d095_12_4"/>
          <p:cNvSpPr txBox="1"/>
          <p:nvPr/>
        </p:nvSpPr>
        <p:spPr>
          <a:xfrm>
            <a:off x="621300" y="2348900"/>
            <a:ext cx="115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0" name="Google Shape;360;g23a48a1d095_12_4"/>
          <p:cNvSpPr txBox="1"/>
          <p:nvPr/>
        </p:nvSpPr>
        <p:spPr>
          <a:xfrm>
            <a:off x="256125" y="6039075"/>
            <a:ext cx="65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61" name="Google Shape;361;g23a48a1d095_12_4"/>
          <p:cNvPicPr preferRelativeResize="0"/>
          <p:nvPr/>
        </p:nvPicPr>
        <p:blipFill>
          <a:blip r:embed="rId5">
            <a:alphaModFix/>
          </a:blip>
          <a:stretch>
            <a:fillRect/>
          </a:stretch>
        </p:blipFill>
        <p:spPr>
          <a:xfrm>
            <a:off x="110800" y="1267898"/>
            <a:ext cx="9610725" cy="1341500"/>
          </a:xfrm>
          <a:prstGeom prst="rect">
            <a:avLst/>
          </a:prstGeom>
          <a:noFill/>
          <a:ln>
            <a:noFill/>
          </a:ln>
        </p:spPr>
      </p:pic>
      <p:pic>
        <p:nvPicPr>
          <p:cNvPr id="362" name="Google Shape;362;g23a48a1d095_12_4"/>
          <p:cNvPicPr preferRelativeResize="0"/>
          <p:nvPr/>
        </p:nvPicPr>
        <p:blipFill>
          <a:blip r:embed="rId6">
            <a:alphaModFix/>
          </a:blip>
          <a:stretch>
            <a:fillRect/>
          </a:stretch>
        </p:blipFill>
        <p:spPr>
          <a:xfrm>
            <a:off x="5172075" y="2641288"/>
            <a:ext cx="7019925" cy="1000125"/>
          </a:xfrm>
          <a:prstGeom prst="rect">
            <a:avLst/>
          </a:prstGeom>
          <a:noFill/>
          <a:ln>
            <a:noFill/>
          </a:ln>
        </p:spPr>
      </p:pic>
      <p:pic>
        <p:nvPicPr>
          <p:cNvPr id="363" name="Google Shape;363;g23a48a1d095_12_4"/>
          <p:cNvPicPr preferRelativeResize="0"/>
          <p:nvPr/>
        </p:nvPicPr>
        <p:blipFill>
          <a:blip r:embed="rId7">
            <a:alphaModFix/>
          </a:blip>
          <a:stretch>
            <a:fillRect/>
          </a:stretch>
        </p:blipFill>
        <p:spPr>
          <a:xfrm>
            <a:off x="621288" y="5408000"/>
            <a:ext cx="2276475" cy="657225"/>
          </a:xfrm>
          <a:prstGeom prst="rect">
            <a:avLst/>
          </a:prstGeom>
          <a:noFill/>
          <a:ln>
            <a:noFill/>
          </a:ln>
        </p:spPr>
      </p:pic>
      <p:pic>
        <p:nvPicPr>
          <p:cNvPr id="364" name="Google Shape;364;g23a48a1d095_12_4"/>
          <p:cNvPicPr preferRelativeResize="0"/>
          <p:nvPr/>
        </p:nvPicPr>
        <p:blipFill>
          <a:blip r:embed="rId8">
            <a:alphaModFix/>
          </a:blip>
          <a:stretch>
            <a:fillRect/>
          </a:stretch>
        </p:blipFill>
        <p:spPr>
          <a:xfrm>
            <a:off x="3775300" y="5420038"/>
            <a:ext cx="1066800" cy="638175"/>
          </a:xfrm>
          <a:prstGeom prst="rect">
            <a:avLst/>
          </a:prstGeom>
          <a:noFill/>
          <a:ln>
            <a:noFill/>
          </a:ln>
        </p:spPr>
      </p:pic>
      <p:cxnSp>
        <p:nvCxnSpPr>
          <p:cNvPr id="365" name="Google Shape;365;g23a48a1d095_12_4"/>
          <p:cNvCxnSpPr>
            <a:stCxn id="363" idx="1"/>
          </p:cNvCxnSpPr>
          <p:nvPr/>
        </p:nvCxnSpPr>
        <p:spPr>
          <a:xfrm>
            <a:off x="621288" y="5736613"/>
            <a:ext cx="0" cy="0"/>
          </a:xfrm>
          <a:prstGeom prst="straightConnector1">
            <a:avLst/>
          </a:prstGeom>
          <a:noFill/>
          <a:ln w="9525" cap="flat" cmpd="sng">
            <a:solidFill>
              <a:schemeClr val="dk2"/>
            </a:solidFill>
            <a:prstDash val="solid"/>
            <a:round/>
            <a:headEnd type="none" w="med" len="med"/>
            <a:tailEnd type="none" w="med" len="med"/>
          </a:ln>
        </p:spPr>
      </p:cxnSp>
      <p:cxnSp>
        <p:nvCxnSpPr>
          <p:cNvPr id="366" name="Google Shape;366;g23a48a1d095_12_4"/>
          <p:cNvCxnSpPr>
            <a:stCxn id="363" idx="1"/>
          </p:cNvCxnSpPr>
          <p:nvPr/>
        </p:nvCxnSpPr>
        <p:spPr>
          <a:xfrm>
            <a:off x="621288" y="5736613"/>
            <a:ext cx="0" cy="0"/>
          </a:xfrm>
          <a:prstGeom prst="straightConnector1">
            <a:avLst/>
          </a:prstGeom>
          <a:noFill/>
          <a:ln w="9525" cap="flat" cmpd="sng">
            <a:solidFill>
              <a:schemeClr val="dk2"/>
            </a:solidFill>
            <a:prstDash val="solid"/>
            <a:round/>
            <a:headEnd type="none" w="med" len="med"/>
            <a:tailEnd type="triangle" w="med" len="med"/>
          </a:ln>
        </p:spPr>
      </p:cxnSp>
      <p:pic>
        <p:nvPicPr>
          <p:cNvPr id="367" name="Google Shape;367;g23a48a1d095_12_4"/>
          <p:cNvPicPr preferRelativeResize="0"/>
          <p:nvPr/>
        </p:nvPicPr>
        <p:blipFill>
          <a:blip r:embed="rId9">
            <a:alphaModFix/>
          </a:blip>
          <a:stretch>
            <a:fillRect/>
          </a:stretch>
        </p:blipFill>
        <p:spPr>
          <a:xfrm>
            <a:off x="110800" y="3723338"/>
            <a:ext cx="9185950" cy="1341488"/>
          </a:xfrm>
          <a:prstGeom prst="rect">
            <a:avLst/>
          </a:prstGeom>
          <a:noFill/>
          <a:ln>
            <a:noFill/>
          </a:ln>
        </p:spPr>
      </p:pic>
      <p:grpSp>
        <p:nvGrpSpPr>
          <p:cNvPr id="368" name="Google Shape;368;g23a48a1d095_12_4"/>
          <p:cNvGrpSpPr/>
          <p:nvPr/>
        </p:nvGrpSpPr>
        <p:grpSpPr>
          <a:xfrm>
            <a:off x="5387199" y="5064468"/>
            <a:ext cx="6234549" cy="1677606"/>
            <a:chOff x="5353000" y="4917382"/>
            <a:chExt cx="6234549" cy="1844943"/>
          </a:xfrm>
        </p:grpSpPr>
        <p:pic>
          <p:nvPicPr>
            <p:cNvPr id="369" name="Google Shape;369;g23a48a1d095_12_4"/>
            <p:cNvPicPr preferRelativeResize="0"/>
            <p:nvPr/>
          </p:nvPicPr>
          <p:blipFill>
            <a:blip r:embed="rId10">
              <a:alphaModFix/>
            </a:blip>
            <a:stretch>
              <a:fillRect/>
            </a:stretch>
          </p:blipFill>
          <p:spPr>
            <a:xfrm>
              <a:off x="5353000" y="5322300"/>
              <a:ext cx="6234549" cy="1440025"/>
            </a:xfrm>
            <a:prstGeom prst="rect">
              <a:avLst/>
            </a:prstGeom>
            <a:noFill/>
            <a:ln>
              <a:noFill/>
            </a:ln>
          </p:spPr>
        </p:pic>
        <p:sp>
          <p:nvSpPr>
            <p:cNvPr id="370" name="Google Shape;370;g23a48a1d095_12_4"/>
            <p:cNvSpPr txBox="1"/>
            <p:nvPr/>
          </p:nvSpPr>
          <p:spPr>
            <a:xfrm>
              <a:off x="5665400" y="4917382"/>
              <a:ext cx="4056000" cy="4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IRRELEVANT DATA</a:t>
              </a:r>
              <a:endParaRPr b="1"/>
            </a:p>
          </p:txBody>
        </p:sp>
      </p:grpSp>
      <p:sp>
        <p:nvSpPr>
          <p:cNvPr id="371" name="Google Shape;371;g23a48a1d095_12_4"/>
          <p:cNvSpPr txBox="1"/>
          <p:nvPr/>
        </p:nvSpPr>
        <p:spPr>
          <a:xfrm>
            <a:off x="9795875" y="1628225"/>
            <a:ext cx="10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3.4 </a:t>
            </a:r>
            <a:endParaRPr/>
          </a:p>
        </p:txBody>
      </p:sp>
      <p:pic>
        <p:nvPicPr>
          <p:cNvPr id="2" name="Audio 1">
            <a:hlinkClick r:id="" action="ppaction://media"/>
            <a:extLst>
              <a:ext uri="{FF2B5EF4-FFF2-40B4-BE49-F238E27FC236}">
                <a16:creationId xmlns:a16="http://schemas.microsoft.com/office/drawing/2014/main" id="{C1F83818-46DC-8ED6-3328-C6E9578E8D4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682"/>
    </mc:Choice>
    <mc:Fallback>
      <p:transition spd="slow" advTm="32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8"/>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77" name="Google Shape;377;p8"/>
          <p:cNvSpPr txBox="1">
            <a:spLocks noGrp="1"/>
          </p:cNvSpPr>
          <p:nvPr>
            <p:ph type="title"/>
          </p:nvPr>
        </p:nvSpPr>
        <p:spPr>
          <a:xfrm>
            <a:off x="609600" y="-399626"/>
            <a:ext cx="123105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Cleaned Datasets</a:t>
            </a:r>
            <a:endParaRPr/>
          </a:p>
        </p:txBody>
      </p:sp>
      <p:sp>
        <p:nvSpPr>
          <p:cNvPr id="378" name="Google Shape;378;p8"/>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pic>
        <p:nvPicPr>
          <p:cNvPr id="379" name="Google Shape;379;p8"/>
          <p:cNvPicPr preferRelativeResize="0"/>
          <p:nvPr/>
        </p:nvPicPr>
        <p:blipFill>
          <a:blip r:embed="rId5">
            <a:alphaModFix/>
          </a:blip>
          <a:stretch>
            <a:fillRect/>
          </a:stretch>
        </p:blipFill>
        <p:spPr>
          <a:xfrm>
            <a:off x="200925" y="1388528"/>
            <a:ext cx="5512851" cy="3156524"/>
          </a:xfrm>
          <a:prstGeom prst="rect">
            <a:avLst/>
          </a:prstGeom>
          <a:noFill/>
          <a:ln>
            <a:noFill/>
          </a:ln>
        </p:spPr>
      </p:pic>
      <p:pic>
        <p:nvPicPr>
          <p:cNvPr id="380" name="Google Shape;380;p8"/>
          <p:cNvPicPr preferRelativeResize="0"/>
          <p:nvPr/>
        </p:nvPicPr>
        <p:blipFill>
          <a:blip r:embed="rId6">
            <a:alphaModFix/>
          </a:blip>
          <a:stretch>
            <a:fillRect/>
          </a:stretch>
        </p:blipFill>
        <p:spPr>
          <a:xfrm>
            <a:off x="6880625" y="1388530"/>
            <a:ext cx="4892951" cy="2137526"/>
          </a:xfrm>
          <a:prstGeom prst="rect">
            <a:avLst/>
          </a:prstGeom>
          <a:noFill/>
          <a:ln>
            <a:noFill/>
          </a:ln>
        </p:spPr>
      </p:pic>
      <p:pic>
        <p:nvPicPr>
          <p:cNvPr id="381" name="Google Shape;381;p8"/>
          <p:cNvPicPr preferRelativeResize="0"/>
          <p:nvPr/>
        </p:nvPicPr>
        <p:blipFill>
          <a:blip r:embed="rId7">
            <a:alphaModFix/>
          </a:blip>
          <a:stretch>
            <a:fillRect/>
          </a:stretch>
        </p:blipFill>
        <p:spPr>
          <a:xfrm>
            <a:off x="6106951" y="3711005"/>
            <a:ext cx="4998952" cy="2768344"/>
          </a:xfrm>
          <a:prstGeom prst="rect">
            <a:avLst/>
          </a:prstGeom>
          <a:noFill/>
          <a:ln>
            <a:noFill/>
          </a:ln>
        </p:spPr>
      </p:pic>
      <p:sp>
        <p:nvSpPr>
          <p:cNvPr id="382" name="Google Shape;382;p8"/>
          <p:cNvSpPr txBox="1"/>
          <p:nvPr/>
        </p:nvSpPr>
        <p:spPr>
          <a:xfrm>
            <a:off x="359100" y="4594450"/>
            <a:ext cx="539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fig4.1: shows cleaned population dataset</a:t>
            </a:r>
            <a:endParaRPr/>
          </a:p>
        </p:txBody>
      </p:sp>
      <p:sp>
        <p:nvSpPr>
          <p:cNvPr id="383" name="Google Shape;383;p8"/>
          <p:cNvSpPr txBox="1"/>
          <p:nvPr/>
        </p:nvSpPr>
        <p:spPr>
          <a:xfrm>
            <a:off x="6196050" y="6429300"/>
            <a:ext cx="539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4.3: shows cleaned crime dataset</a:t>
            </a:r>
            <a:endParaRPr/>
          </a:p>
        </p:txBody>
      </p:sp>
      <p:sp>
        <p:nvSpPr>
          <p:cNvPr id="384" name="Google Shape;384;p8"/>
          <p:cNvSpPr txBox="1"/>
          <p:nvPr/>
        </p:nvSpPr>
        <p:spPr>
          <a:xfrm>
            <a:off x="6880625" y="3430600"/>
            <a:ext cx="5396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t>fig 4.2: shows cleaned Earnings dataset</a:t>
            </a:r>
            <a:endParaRPr sz="1100"/>
          </a:p>
        </p:txBody>
      </p:sp>
      <p:pic>
        <p:nvPicPr>
          <p:cNvPr id="2" name="Audio 1">
            <a:hlinkClick r:id="" action="ppaction://media"/>
            <a:extLst>
              <a:ext uri="{FF2B5EF4-FFF2-40B4-BE49-F238E27FC236}">
                <a16:creationId xmlns:a16="http://schemas.microsoft.com/office/drawing/2014/main" id="{D4EB6B4E-7DFC-C02F-C6A2-1A443568086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674"/>
    </mc:Choice>
    <mc:Fallback>
      <p:transition spd="slow" advTm="17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23a48a1b7d1_0_99"/>
          <p:cNvSpPr txBox="1">
            <a:spLocks noGrp="1"/>
          </p:cNvSpPr>
          <p:nvPr>
            <p:ph type="title"/>
          </p:nvPr>
        </p:nvSpPr>
        <p:spPr>
          <a:xfrm>
            <a:off x="584075" y="2"/>
            <a:ext cx="11360700" cy="945600"/>
          </a:xfrm>
          <a:prstGeom prst="rect">
            <a:avLst/>
          </a:prstGeom>
        </p:spPr>
        <p:txBody>
          <a:bodyPr spcFirstLastPara="1" wrap="square" lIns="121900" tIns="121900" rIns="121900" bIns="121900" anchor="t" anchorCtr="0">
            <a:normAutofit/>
          </a:bodyPr>
          <a:lstStyle/>
          <a:p>
            <a:pPr marL="0" lvl="0" indent="0" algn="ctr" rtl="0">
              <a:lnSpc>
                <a:spcPct val="115000"/>
              </a:lnSpc>
              <a:spcBef>
                <a:spcPts val="0"/>
              </a:spcBef>
              <a:spcAft>
                <a:spcPts val="0"/>
              </a:spcAft>
              <a:buClr>
                <a:schemeClr val="dk1"/>
              </a:buClr>
              <a:buSzPct val="68750"/>
              <a:buFont typeface="Arial"/>
              <a:buNone/>
            </a:pPr>
            <a:r>
              <a:rPr lang="en-US" sz="1600" b="1">
                <a:solidFill>
                  <a:srgbClr val="FFFFFF"/>
                </a:solidFill>
              </a:rPr>
              <a:t>STAR METHODOLOGY </a:t>
            </a:r>
            <a:endParaRPr sz="1600" b="1">
              <a:solidFill>
                <a:srgbClr val="FFFFFF"/>
              </a:solidFill>
            </a:endParaRPr>
          </a:p>
          <a:p>
            <a:pPr marL="0" lvl="0" indent="0" algn="l" rtl="0">
              <a:spcBef>
                <a:spcPts val="0"/>
              </a:spcBef>
              <a:spcAft>
                <a:spcPts val="0"/>
              </a:spcAft>
              <a:buNone/>
            </a:pPr>
            <a:endParaRPr/>
          </a:p>
        </p:txBody>
      </p:sp>
      <p:sp>
        <p:nvSpPr>
          <p:cNvPr id="390" name="Google Shape;390;g23a48a1b7d1_0_99"/>
          <p:cNvSpPr txBox="1">
            <a:spLocks noGrp="1"/>
          </p:cNvSpPr>
          <p:nvPr>
            <p:ph type="body" idx="1"/>
          </p:nvPr>
        </p:nvSpPr>
        <p:spPr>
          <a:xfrm>
            <a:off x="415600" y="1231825"/>
            <a:ext cx="5300100" cy="5530200"/>
          </a:xfrm>
          <a:prstGeom prst="rect">
            <a:avLst/>
          </a:prstGeom>
        </p:spPr>
        <p:txBody>
          <a:bodyPr spcFirstLastPara="1" wrap="square" lIns="121900" tIns="121900" rIns="121900" bIns="121900" anchor="t" anchorCtr="0">
            <a:noAutofit/>
          </a:bodyPr>
          <a:lstStyle/>
          <a:p>
            <a:pPr marL="0" lvl="0" indent="0" algn="l" rtl="0">
              <a:lnSpc>
                <a:spcPct val="95000"/>
              </a:lnSpc>
              <a:spcBef>
                <a:spcPts val="0"/>
              </a:spcBef>
              <a:spcAft>
                <a:spcPts val="0"/>
              </a:spcAft>
              <a:buClr>
                <a:schemeClr val="dk1"/>
              </a:buClr>
              <a:buSzPts val="1100"/>
              <a:buFont typeface="Arial"/>
              <a:buNone/>
            </a:pPr>
            <a:r>
              <a:rPr lang="en-US" sz="2000" b="1">
                <a:solidFill>
                  <a:schemeClr val="dk1"/>
                </a:solidFill>
              </a:rPr>
              <a:t>Dimension tables with attributes</a:t>
            </a:r>
            <a:endParaRPr sz="2000" b="1">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2000">
                <a:solidFill>
                  <a:schemeClr val="dk1"/>
                </a:solidFill>
              </a:rPr>
              <a:t>1.dimCrime – CrimeID, Crimetype,Outcome</a:t>
            </a:r>
            <a:endParaRPr sz="20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2000">
                <a:solidFill>
                  <a:schemeClr val="dk1"/>
                </a:solidFill>
              </a:rPr>
              <a:t>2.dimIncome – IncomeID,Income.</a:t>
            </a:r>
            <a:endParaRPr sz="2000">
              <a:solidFill>
                <a:schemeClr val="dk1"/>
              </a:solidFill>
            </a:endParaRPr>
          </a:p>
          <a:p>
            <a:pPr marL="0" lvl="0" indent="0" algn="l" rtl="0">
              <a:lnSpc>
                <a:spcPct val="95000"/>
              </a:lnSpc>
              <a:spcBef>
                <a:spcPts val="0"/>
              </a:spcBef>
              <a:spcAft>
                <a:spcPts val="0"/>
              </a:spcAft>
              <a:buNone/>
            </a:pPr>
            <a:r>
              <a:rPr lang="en-US" sz="2000">
                <a:solidFill>
                  <a:schemeClr val="dk1"/>
                </a:solidFill>
              </a:rPr>
              <a:t>3.dimLocation-LocationID,Location,Sublocation</a:t>
            </a:r>
            <a:endParaRPr sz="2000">
              <a:solidFill>
                <a:schemeClr val="dk1"/>
              </a:solidFill>
            </a:endParaRPr>
          </a:p>
          <a:p>
            <a:pPr marL="0" lvl="0" indent="0" algn="l" rtl="0">
              <a:lnSpc>
                <a:spcPct val="95000"/>
              </a:lnSpc>
              <a:spcBef>
                <a:spcPts val="0"/>
              </a:spcBef>
              <a:spcAft>
                <a:spcPts val="0"/>
              </a:spcAft>
              <a:buNone/>
            </a:pPr>
            <a:r>
              <a:rPr lang="en-US" sz="2000">
                <a:solidFill>
                  <a:schemeClr val="dk1"/>
                </a:solidFill>
              </a:rPr>
              <a:t>4.dimPopulation-PopulationID,Population                                                         </a:t>
            </a:r>
            <a:endParaRPr sz="2000">
              <a:solidFill>
                <a:schemeClr val="dk1"/>
              </a:solidFill>
            </a:endParaRPr>
          </a:p>
          <a:p>
            <a:pPr marL="0" lvl="0" indent="0" algn="l" rtl="0">
              <a:lnSpc>
                <a:spcPct val="95000"/>
              </a:lnSpc>
              <a:spcBef>
                <a:spcPts val="0"/>
              </a:spcBef>
              <a:spcAft>
                <a:spcPts val="0"/>
              </a:spcAft>
              <a:buNone/>
            </a:pPr>
            <a:r>
              <a:rPr lang="en-US" sz="2000">
                <a:solidFill>
                  <a:schemeClr val="dk1"/>
                </a:solidFill>
              </a:rPr>
              <a:t>5.dimTime-TimeID,Year,Month</a:t>
            </a:r>
            <a:endParaRPr sz="20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2000" b="1">
                <a:solidFill>
                  <a:schemeClr val="dk1"/>
                </a:solidFill>
              </a:rPr>
              <a:t>Lowest level of granularity (for each dimension)</a:t>
            </a:r>
            <a:endParaRPr sz="2000" b="1">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2000">
                <a:solidFill>
                  <a:schemeClr val="dk1"/>
                </a:solidFill>
              </a:rPr>
              <a:t>1.dimLocation-Region,Sub-Region</a:t>
            </a:r>
            <a:endParaRPr sz="20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2000">
                <a:solidFill>
                  <a:schemeClr val="dk1"/>
                </a:solidFill>
              </a:rPr>
              <a:t>2.dimTime- year, Month,Quarter</a:t>
            </a:r>
            <a:endParaRPr sz="20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2000" b="1">
                <a:solidFill>
                  <a:schemeClr val="dk1"/>
                </a:solidFill>
              </a:rPr>
              <a:t>Metrics of the problem</a:t>
            </a:r>
            <a:endParaRPr sz="2000" b="1">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2000">
                <a:solidFill>
                  <a:schemeClr val="dk1"/>
                </a:solidFill>
              </a:rPr>
              <a:t>1.Crime Count</a:t>
            </a:r>
            <a:endParaRPr sz="20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2000">
                <a:solidFill>
                  <a:schemeClr val="dk1"/>
                </a:solidFill>
              </a:rPr>
              <a:t>2.Total number of population</a:t>
            </a:r>
            <a:endParaRPr sz="20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2000">
                <a:solidFill>
                  <a:schemeClr val="dk1"/>
                </a:solidFill>
              </a:rPr>
              <a:t>3.Sum of income</a:t>
            </a:r>
            <a:endParaRPr sz="20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600">
              <a:solidFill>
                <a:schemeClr val="dk1"/>
              </a:solidFill>
            </a:endParaRPr>
          </a:p>
          <a:p>
            <a:pPr marL="0" lvl="0" indent="0" algn="l" rtl="0">
              <a:lnSpc>
                <a:spcPct val="95000"/>
              </a:lnSpc>
              <a:spcBef>
                <a:spcPts val="0"/>
              </a:spcBef>
              <a:spcAft>
                <a:spcPts val="1600"/>
              </a:spcAft>
              <a:buNone/>
            </a:pPr>
            <a:endParaRPr sz="2700"/>
          </a:p>
        </p:txBody>
      </p:sp>
      <p:sp>
        <p:nvSpPr>
          <p:cNvPr id="391" name="Google Shape;391;g23a48a1b7d1_0_9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22</a:t>
            </a:fld>
            <a:endParaRPr/>
          </a:p>
        </p:txBody>
      </p:sp>
      <p:sp>
        <p:nvSpPr>
          <p:cNvPr id="392" name="Google Shape;392;g23a48a1b7d1_0_99"/>
          <p:cNvSpPr txBox="1"/>
          <p:nvPr/>
        </p:nvSpPr>
        <p:spPr>
          <a:xfrm>
            <a:off x="7013025" y="2079300"/>
            <a:ext cx="389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93" name="Google Shape;393;g23a48a1b7d1_0_99"/>
          <p:cNvSpPr txBox="1"/>
          <p:nvPr/>
        </p:nvSpPr>
        <p:spPr>
          <a:xfrm>
            <a:off x="6339025" y="1337900"/>
            <a:ext cx="5055000" cy="250890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0"/>
              </a:spcBef>
              <a:spcAft>
                <a:spcPts val="0"/>
              </a:spcAft>
              <a:buClr>
                <a:schemeClr val="dk1"/>
              </a:buClr>
              <a:buSzPts val="1100"/>
              <a:buFont typeface="Arial"/>
              <a:buNone/>
            </a:pPr>
            <a:r>
              <a:rPr lang="en-US" sz="1900" b="1">
                <a:solidFill>
                  <a:schemeClr val="dk1"/>
                </a:solidFill>
              </a:rPr>
              <a:t>Fact Tables definition (keys and metrics)</a:t>
            </a:r>
            <a:endParaRPr sz="1900" b="1">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1900">
                <a:solidFill>
                  <a:schemeClr val="dk1"/>
                </a:solidFill>
              </a:rPr>
              <a:t>1.Crime_ID</a:t>
            </a:r>
            <a:endParaRPr sz="19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1900">
                <a:solidFill>
                  <a:schemeClr val="dk1"/>
                </a:solidFill>
              </a:rPr>
              <a:t>2.Income_ID</a:t>
            </a:r>
            <a:endParaRPr sz="19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1900">
                <a:solidFill>
                  <a:schemeClr val="dk1"/>
                </a:solidFill>
              </a:rPr>
              <a:t>3.LocationID</a:t>
            </a:r>
            <a:endParaRPr sz="19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1900">
                <a:solidFill>
                  <a:schemeClr val="dk1"/>
                </a:solidFill>
              </a:rPr>
              <a:t>4.TimeID</a:t>
            </a:r>
            <a:endParaRPr sz="19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1900">
                <a:solidFill>
                  <a:schemeClr val="dk1"/>
                </a:solidFill>
              </a:rPr>
              <a:t>5Crime Count</a:t>
            </a:r>
            <a:endParaRPr sz="19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1900">
                <a:solidFill>
                  <a:schemeClr val="dk1"/>
                </a:solidFill>
              </a:rPr>
              <a:t>6PopulationCount</a:t>
            </a:r>
            <a:endParaRPr sz="19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US" sz="1800">
                <a:solidFill>
                  <a:schemeClr val="dk1"/>
                </a:solidFill>
              </a:rPr>
              <a:t>7.IncomeSum</a:t>
            </a:r>
            <a:endParaRPr sz="1600"/>
          </a:p>
        </p:txBody>
      </p:sp>
      <p:sp>
        <p:nvSpPr>
          <p:cNvPr id="394" name="Google Shape;394;g23a48a1b7d1_0_99"/>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700">
                <a:solidFill>
                  <a:schemeClr val="lt1"/>
                </a:solidFill>
              </a:rPr>
              <a:t>STAR METHODOLOGY</a:t>
            </a:r>
            <a:endParaRPr sz="1800">
              <a:solidFill>
                <a:schemeClr val="lt1"/>
              </a:solidFill>
              <a:latin typeface="Libre Franklin"/>
              <a:ea typeface="Libre Franklin"/>
              <a:cs typeface="Libre Franklin"/>
              <a:sym typeface="Libre Franklin"/>
            </a:endParaRPr>
          </a:p>
        </p:txBody>
      </p:sp>
      <p:pic>
        <p:nvPicPr>
          <p:cNvPr id="2" name="Audio 1">
            <a:hlinkClick r:id="" action="ppaction://media"/>
            <a:extLst>
              <a:ext uri="{FF2B5EF4-FFF2-40B4-BE49-F238E27FC236}">
                <a16:creationId xmlns:a16="http://schemas.microsoft.com/office/drawing/2014/main" id="{F27E8D2C-DD0B-D911-D12F-120F511EAA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994"/>
    </mc:Choice>
    <mc:Fallback>
      <p:transition spd="slow" advTm="17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23a48a1b7d1_0_8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23</a:t>
            </a:fld>
            <a:endParaRPr/>
          </a:p>
        </p:txBody>
      </p:sp>
      <p:pic>
        <p:nvPicPr>
          <p:cNvPr id="400" name="Google Shape;400;g23a48a1b7d1_0_80"/>
          <p:cNvPicPr preferRelativeResize="0"/>
          <p:nvPr/>
        </p:nvPicPr>
        <p:blipFill>
          <a:blip r:embed="rId5">
            <a:alphaModFix/>
          </a:blip>
          <a:stretch>
            <a:fillRect/>
          </a:stretch>
        </p:blipFill>
        <p:spPr>
          <a:xfrm>
            <a:off x="0" y="697600"/>
            <a:ext cx="11661569" cy="5845704"/>
          </a:xfrm>
          <a:prstGeom prst="rect">
            <a:avLst/>
          </a:prstGeom>
          <a:noFill/>
          <a:ln>
            <a:noFill/>
          </a:ln>
        </p:spPr>
      </p:pic>
      <p:sp>
        <p:nvSpPr>
          <p:cNvPr id="401" name="Google Shape;401;g23a48a1b7d1_0_80"/>
          <p:cNvSpPr txBox="1"/>
          <p:nvPr/>
        </p:nvSpPr>
        <p:spPr>
          <a:xfrm>
            <a:off x="1216575" y="91000"/>
            <a:ext cx="7616100" cy="878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endParaRPr sz="2700" b="1">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402" name="Google Shape;402;g23a48a1b7d1_0_80"/>
          <p:cNvSpPr/>
          <p:nvPr/>
        </p:nvSpPr>
        <p:spPr>
          <a:xfrm>
            <a:off x="0" y="0"/>
            <a:ext cx="12192000" cy="8781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3700">
                <a:solidFill>
                  <a:schemeClr val="lt1"/>
                </a:solidFill>
                <a:latin typeface="Calibri"/>
                <a:ea typeface="Calibri"/>
                <a:cs typeface="Calibri"/>
                <a:sym typeface="Calibri"/>
              </a:rPr>
              <a:t>Fact Constellation Schema</a:t>
            </a:r>
            <a:endParaRPr sz="37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03" name="Google Shape;403;g23a48a1b7d1_0_80"/>
          <p:cNvSpPr txBox="1"/>
          <p:nvPr/>
        </p:nvSpPr>
        <p:spPr>
          <a:xfrm>
            <a:off x="138175" y="6322175"/>
            <a:ext cx="308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rPr>
              <a:t>Dig3.1 constellation star schema</a:t>
            </a:r>
            <a:endParaRPr>
              <a:solidFill>
                <a:schemeClr val="lt1"/>
              </a:solidFill>
            </a:endParaRPr>
          </a:p>
        </p:txBody>
      </p:sp>
      <p:pic>
        <p:nvPicPr>
          <p:cNvPr id="3" name="Audio 2">
            <a:hlinkClick r:id="" action="ppaction://media"/>
            <a:extLst>
              <a:ext uri="{FF2B5EF4-FFF2-40B4-BE49-F238E27FC236}">
                <a16:creationId xmlns:a16="http://schemas.microsoft.com/office/drawing/2014/main" id="{CEFC3926-A937-382D-6885-BA0F8E491C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13985" y="5315535"/>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554"/>
    </mc:Choice>
    <mc:Fallback>
      <p:transition spd="slow" advTm="8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3a48a1b7d1_0_6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24</a:t>
            </a:fld>
            <a:endParaRPr/>
          </a:p>
        </p:txBody>
      </p:sp>
      <p:pic>
        <p:nvPicPr>
          <p:cNvPr id="409" name="Google Shape;409;g23a48a1b7d1_0_64"/>
          <p:cNvPicPr preferRelativeResize="0"/>
          <p:nvPr/>
        </p:nvPicPr>
        <p:blipFill>
          <a:blip r:embed="rId5">
            <a:alphaModFix/>
          </a:blip>
          <a:stretch>
            <a:fillRect/>
          </a:stretch>
        </p:blipFill>
        <p:spPr>
          <a:xfrm>
            <a:off x="152400" y="485100"/>
            <a:ext cx="11747149" cy="5991900"/>
          </a:xfrm>
          <a:prstGeom prst="rect">
            <a:avLst/>
          </a:prstGeom>
          <a:noFill/>
          <a:ln>
            <a:noFill/>
          </a:ln>
        </p:spPr>
      </p:pic>
      <p:sp>
        <p:nvSpPr>
          <p:cNvPr id="410" name="Google Shape;410;g23a48a1b7d1_0_64"/>
          <p:cNvSpPr txBox="1"/>
          <p:nvPr/>
        </p:nvSpPr>
        <p:spPr>
          <a:xfrm>
            <a:off x="71300" y="0"/>
            <a:ext cx="12120600" cy="63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Font typeface="Arial"/>
              <a:buNone/>
            </a:pPr>
            <a:r>
              <a:rPr lang="en-US" sz="1800">
                <a:solidFill>
                  <a:schemeClr val="lt1"/>
                </a:solidFill>
                <a:latin typeface="Libre Franklin"/>
                <a:ea typeface="Libre Franklin"/>
                <a:cs typeface="Libre Franklin"/>
                <a:sym typeface="Libre Franklin"/>
              </a:rPr>
              <a:t>DATA VALIDITY</a:t>
            </a:r>
            <a:r>
              <a:rPr lang="en-US" sz="2900"/>
              <a:t>DATA STAGING</a:t>
            </a:r>
            <a:endParaRPr sz="2900"/>
          </a:p>
        </p:txBody>
      </p:sp>
      <p:sp>
        <p:nvSpPr>
          <p:cNvPr id="411" name="Google Shape;411;g23a48a1b7d1_0_64"/>
          <p:cNvSpPr txBox="1"/>
          <p:nvPr/>
        </p:nvSpPr>
        <p:spPr>
          <a:xfrm>
            <a:off x="4291625" y="6457800"/>
            <a:ext cx="454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3.2  representation ofData staging </a:t>
            </a:r>
            <a:endParaRPr/>
          </a:p>
        </p:txBody>
      </p:sp>
      <p:pic>
        <p:nvPicPr>
          <p:cNvPr id="2" name="Audio 1">
            <a:hlinkClick r:id="" action="ppaction://media"/>
            <a:extLst>
              <a:ext uri="{FF2B5EF4-FFF2-40B4-BE49-F238E27FC236}">
                <a16:creationId xmlns:a16="http://schemas.microsoft.com/office/drawing/2014/main" id="{BAEE1FC2-61FC-5DCD-F903-9B57783B28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16"/>
    </mc:Choice>
    <mc:Fallback>
      <p:transition spd="slow" advTm="8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2"/>
          <p:cNvSpPr/>
          <p:nvPr/>
        </p:nvSpPr>
        <p:spPr>
          <a:xfrm>
            <a:off x="0" y="0"/>
            <a:ext cx="12192000" cy="1236133"/>
          </a:xfrm>
          <a:prstGeom prst="snip1Rect">
            <a:avLst>
              <a:gd name="adj" fmla="val 0"/>
            </a:avLst>
          </a:prstGeom>
          <a:gradFill>
            <a:gsLst>
              <a:gs pos="0">
                <a:srgbClr val="640010"/>
              </a:gs>
              <a:gs pos="48000">
                <a:srgbClr val="8C0444"/>
              </a:gs>
              <a:gs pos="100000">
                <a:srgbClr val="9C054B"/>
              </a:gs>
            </a:gsLst>
            <a:lin ang="5400000"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17" name="Google Shape;417;p12"/>
          <p:cNvSpPr txBox="1">
            <a:spLocks noGrp="1"/>
          </p:cNvSpPr>
          <p:nvPr>
            <p:ph type="title"/>
          </p:nvPr>
        </p:nvSpPr>
        <p:spPr>
          <a:xfrm>
            <a:off x="609600" y="-399626"/>
            <a:ext cx="10972799"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Creation of dimension tables in Hive</a:t>
            </a:r>
            <a:endParaRPr sz="3200"/>
          </a:p>
        </p:txBody>
      </p:sp>
      <p:sp>
        <p:nvSpPr>
          <p:cNvPr id="418" name="Google Shape;418;p12"/>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25</a:t>
            </a:fld>
            <a:endParaRPr/>
          </a:p>
        </p:txBody>
      </p:sp>
      <p:pic>
        <p:nvPicPr>
          <p:cNvPr id="419" name="Google Shape;419;p12"/>
          <p:cNvPicPr preferRelativeResize="0"/>
          <p:nvPr/>
        </p:nvPicPr>
        <p:blipFill>
          <a:blip r:embed="rId5">
            <a:alphaModFix/>
          </a:blip>
          <a:stretch>
            <a:fillRect/>
          </a:stretch>
        </p:blipFill>
        <p:spPr>
          <a:xfrm>
            <a:off x="5962350" y="3343225"/>
            <a:ext cx="6075701" cy="3054700"/>
          </a:xfrm>
          <a:prstGeom prst="rect">
            <a:avLst/>
          </a:prstGeom>
          <a:noFill/>
          <a:ln>
            <a:noFill/>
          </a:ln>
        </p:spPr>
      </p:pic>
      <p:pic>
        <p:nvPicPr>
          <p:cNvPr id="420" name="Google Shape;420;p12"/>
          <p:cNvPicPr preferRelativeResize="0"/>
          <p:nvPr/>
        </p:nvPicPr>
        <p:blipFill>
          <a:blip r:embed="rId6">
            <a:alphaModFix/>
          </a:blip>
          <a:stretch>
            <a:fillRect/>
          </a:stretch>
        </p:blipFill>
        <p:spPr>
          <a:xfrm>
            <a:off x="37850" y="3252425"/>
            <a:ext cx="5477898" cy="3605576"/>
          </a:xfrm>
          <a:prstGeom prst="rect">
            <a:avLst/>
          </a:prstGeom>
          <a:noFill/>
          <a:ln>
            <a:noFill/>
          </a:ln>
        </p:spPr>
      </p:pic>
      <p:sp>
        <p:nvSpPr>
          <p:cNvPr id="422" name="Google Shape;422;p12"/>
          <p:cNvSpPr txBox="1"/>
          <p:nvPr/>
        </p:nvSpPr>
        <p:spPr>
          <a:xfrm>
            <a:off x="2095130" y="2044239"/>
            <a:ext cx="306742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    fig4.1 R to Hive connection</a:t>
            </a:r>
            <a:endParaRPr dirty="0"/>
          </a:p>
        </p:txBody>
      </p:sp>
      <p:sp>
        <p:nvSpPr>
          <p:cNvPr id="423" name="Google Shape;423;p12"/>
          <p:cNvSpPr txBox="1"/>
          <p:nvPr/>
        </p:nvSpPr>
        <p:spPr>
          <a:xfrm>
            <a:off x="9287800" y="2813477"/>
            <a:ext cx="2485782"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fig 4.2 Table </a:t>
            </a:r>
            <a:r>
              <a:rPr lang="en-US" dirty="0" err="1"/>
              <a:t>dimcrime</a:t>
            </a:r>
            <a:r>
              <a:rPr lang="en-US" dirty="0"/>
              <a:t> creation</a:t>
            </a:r>
            <a:endParaRPr dirty="0"/>
          </a:p>
        </p:txBody>
      </p:sp>
      <p:pic>
        <p:nvPicPr>
          <p:cNvPr id="3" name="Audio 2">
            <a:hlinkClick r:id="" action="ppaction://media"/>
            <a:extLst>
              <a:ext uri="{FF2B5EF4-FFF2-40B4-BE49-F238E27FC236}">
                <a16:creationId xmlns:a16="http://schemas.microsoft.com/office/drawing/2014/main" id="{A2FF00A8-CFC3-ED9B-F2DE-66539BD256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
        <p:nvSpPr>
          <p:cNvPr id="6" name="TextBox 5">
            <a:extLst>
              <a:ext uri="{FF2B5EF4-FFF2-40B4-BE49-F238E27FC236}">
                <a16:creationId xmlns:a16="http://schemas.microsoft.com/office/drawing/2014/main" id="{BE9C21A4-A923-7758-3012-AE23587D12EA}"/>
              </a:ext>
            </a:extLst>
          </p:cNvPr>
          <p:cNvSpPr txBox="1"/>
          <p:nvPr/>
        </p:nvSpPr>
        <p:spPr>
          <a:xfrm>
            <a:off x="5515748" y="6456869"/>
            <a:ext cx="3018775" cy="523220"/>
          </a:xfrm>
          <a:prstGeom prst="rect">
            <a:avLst/>
          </a:prstGeom>
          <a:noFill/>
        </p:spPr>
        <p:txBody>
          <a:bodyPr wrap="none" rtlCol="0">
            <a:spAutoFit/>
          </a:bodyPr>
          <a:lstStyle/>
          <a:p>
            <a:r>
              <a:rPr lang="en-US" dirty="0"/>
              <a:t>fig 4.3 Table </a:t>
            </a:r>
            <a:r>
              <a:rPr lang="en-US" dirty="0" err="1"/>
              <a:t>dimpopulation</a:t>
            </a:r>
            <a:r>
              <a:rPr lang="en-US" dirty="0"/>
              <a:t> creation</a:t>
            </a:r>
          </a:p>
          <a:p>
            <a:endParaRPr lang="en-US" dirty="0"/>
          </a:p>
        </p:txBody>
      </p:sp>
      <p:pic>
        <p:nvPicPr>
          <p:cNvPr id="1026" name="Picture 2">
            <a:extLst>
              <a:ext uri="{FF2B5EF4-FFF2-40B4-BE49-F238E27FC236}">
                <a16:creationId xmlns:a16="http://schemas.microsoft.com/office/drawing/2014/main" id="{297496E7-4D23-12E4-219E-B369FB1B60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8269" y="1330063"/>
            <a:ext cx="3226253" cy="21699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7552"/>
    </mc:Choice>
    <mc:Fallback>
      <p:transition spd="slow" advTm="7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3"/>
          <p:cNvSpPr/>
          <p:nvPr/>
        </p:nvSpPr>
        <p:spPr>
          <a:xfrm>
            <a:off x="0" y="0"/>
            <a:ext cx="12192000" cy="1236133"/>
          </a:xfrm>
          <a:prstGeom prst="snip1Rect">
            <a:avLst>
              <a:gd name="adj" fmla="val 0"/>
            </a:avLst>
          </a:prstGeom>
          <a:gradFill>
            <a:gsLst>
              <a:gs pos="0">
                <a:srgbClr val="640010"/>
              </a:gs>
              <a:gs pos="48000">
                <a:srgbClr val="8C0444"/>
              </a:gs>
              <a:gs pos="100000">
                <a:srgbClr val="9C054B"/>
              </a:gs>
            </a:gsLst>
            <a:lin ang="5400000"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29" name="Google Shape;429;p13"/>
          <p:cNvSpPr txBox="1">
            <a:spLocks noGrp="1"/>
          </p:cNvSpPr>
          <p:nvPr>
            <p:ph type="title"/>
          </p:nvPr>
        </p:nvSpPr>
        <p:spPr>
          <a:xfrm>
            <a:off x="609600" y="-399625"/>
            <a:ext cx="11582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Creation of Dimension tables…cont</a:t>
            </a:r>
            <a:endParaRPr/>
          </a:p>
        </p:txBody>
      </p:sp>
      <p:sp>
        <p:nvSpPr>
          <p:cNvPr id="430" name="Google Shape;430;p13"/>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pic>
        <p:nvPicPr>
          <p:cNvPr id="431" name="Google Shape;431;p13"/>
          <p:cNvPicPr preferRelativeResize="0"/>
          <p:nvPr/>
        </p:nvPicPr>
        <p:blipFill>
          <a:blip r:embed="rId5">
            <a:alphaModFix/>
          </a:blip>
          <a:stretch>
            <a:fillRect/>
          </a:stretch>
        </p:blipFill>
        <p:spPr>
          <a:xfrm>
            <a:off x="152400" y="1388525"/>
            <a:ext cx="4509901" cy="2404050"/>
          </a:xfrm>
          <a:prstGeom prst="rect">
            <a:avLst/>
          </a:prstGeom>
          <a:noFill/>
          <a:ln>
            <a:noFill/>
          </a:ln>
        </p:spPr>
      </p:pic>
      <p:pic>
        <p:nvPicPr>
          <p:cNvPr id="432" name="Google Shape;432;p13"/>
          <p:cNvPicPr preferRelativeResize="0"/>
          <p:nvPr/>
        </p:nvPicPr>
        <p:blipFill>
          <a:blip r:embed="rId6">
            <a:alphaModFix/>
          </a:blip>
          <a:stretch>
            <a:fillRect/>
          </a:stretch>
        </p:blipFill>
        <p:spPr>
          <a:xfrm>
            <a:off x="4945912" y="1392350"/>
            <a:ext cx="2909776" cy="2175925"/>
          </a:xfrm>
          <a:prstGeom prst="rect">
            <a:avLst/>
          </a:prstGeom>
          <a:noFill/>
          <a:ln>
            <a:noFill/>
          </a:ln>
        </p:spPr>
      </p:pic>
      <p:pic>
        <p:nvPicPr>
          <p:cNvPr id="433" name="Google Shape;433;p13"/>
          <p:cNvPicPr preferRelativeResize="0"/>
          <p:nvPr/>
        </p:nvPicPr>
        <p:blipFill>
          <a:blip r:embed="rId7">
            <a:alphaModFix/>
          </a:blip>
          <a:stretch>
            <a:fillRect/>
          </a:stretch>
        </p:blipFill>
        <p:spPr>
          <a:xfrm>
            <a:off x="5707075" y="4042800"/>
            <a:ext cx="5631824" cy="2404050"/>
          </a:xfrm>
          <a:prstGeom prst="rect">
            <a:avLst/>
          </a:prstGeom>
          <a:noFill/>
          <a:ln>
            <a:noFill/>
          </a:ln>
        </p:spPr>
      </p:pic>
      <p:pic>
        <p:nvPicPr>
          <p:cNvPr id="434" name="Google Shape;434;p13"/>
          <p:cNvPicPr preferRelativeResize="0"/>
          <p:nvPr/>
        </p:nvPicPr>
        <p:blipFill>
          <a:blip r:embed="rId8">
            <a:alphaModFix/>
          </a:blip>
          <a:stretch>
            <a:fillRect/>
          </a:stretch>
        </p:blipFill>
        <p:spPr>
          <a:xfrm>
            <a:off x="141038" y="4192654"/>
            <a:ext cx="3759800" cy="2404050"/>
          </a:xfrm>
          <a:prstGeom prst="rect">
            <a:avLst/>
          </a:prstGeom>
          <a:noFill/>
          <a:ln>
            <a:noFill/>
          </a:ln>
        </p:spPr>
      </p:pic>
      <p:pic>
        <p:nvPicPr>
          <p:cNvPr id="435" name="Google Shape;435;p13"/>
          <p:cNvPicPr preferRelativeResize="0"/>
          <p:nvPr/>
        </p:nvPicPr>
        <p:blipFill>
          <a:blip r:embed="rId9">
            <a:alphaModFix/>
          </a:blip>
          <a:stretch>
            <a:fillRect/>
          </a:stretch>
        </p:blipFill>
        <p:spPr>
          <a:xfrm>
            <a:off x="8281800" y="1409716"/>
            <a:ext cx="3757800" cy="1938042"/>
          </a:xfrm>
          <a:prstGeom prst="rect">
            <a:avLst/>
          </a:prstGeom>
          <a:noFill/>
          <a:ln>
            <a:noFill/>
          </a:ln>
        </p:spPr>
      </p:pic>
      <p:sp>
        <p:nvSpPr>
          <p:cNvPr id="436" name="Google Shape;436;p13"/>
          <p:cNvSpPr txBox="1"/>
          <p:nvPr/>
        </p:nvSpPr>
        <p:spPr>
          <a:xfrm>
            <a:off x="1487683" y="3792575"/>
            <a:ext cx="1636232"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fig4.3 </a:t>
            </a:r>
            <a:r>
              <a:rPr lang="en-US" dirty="0" err="1"/>
              <a:t>dimcrime</a:t>
            </a:r>
            <a:endParaRPr dirty="0"/>
          </a:p>
        </p:txBody>
      </p:sp>
      <p:sp>
        <p:nvSpPr>
          <p:cNvPr id="437" name="Google Shape;437;p13"/>
          <p:cNvSpPr txBox="1"/>
          <p:nvPr/>
        </p:nvSpPr>
        <p:spPr>
          <a:xfrm>
            <a:off x="1382755" y="6549056"/>
            <a:ext cx="15623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fig4.6 </a:t>
            </a:r>
            <a:r>
              <a:rPr lang="en-US" dirty="0" err="1"/>
              <a:t>dimincome</a:t>
            </a:r>
            <a:endParaRPr dirty="0"/>
          </a:p>
        </p:txBody>
      </p:sp>
      <p:pic>
        <p:nvPicPr>
          <p:cNvPr id="2" name="Audio 1">
            <a:hlinkClick r:id="" action="ppaction://media"/>
            <a:extLst>
              <a:ext uri="{FF2B5EF4-FFF2-40B4-BE49-F238E27FC236}">
                <a16:creationId xmlns:a16="http://schemas.microsoft.com/office/drawing/2014/main" id="{BDCA832A-6F79-F4F1-129B-7B15E098C7F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
        <p:nvSpPr>
          <p:cNvPr id="3" name="Google Shape;437;p13">
            <a:extLst>
              <a:ext uri="{FF2B5EF4-FFF2-40B4-BE49-F238E27FC236}">
                <a16:creationId xmlns:a16="http://schemas.microsoft.com/office/drawing/2014/main" id="{6F156B17-CF60-73E8-03EB-D59B2E8EC5BF}"/>
              </a:ext>
            </a:extLst>
          </p:cNvPr>
          <p:cNvSpPr txBox="1"/>
          <p:nvPr/>
        </p:nvSpPr>
        <p:spPr>
          <a:xfrm>
            <a:off x="5474525" y="3715442"/>
            <a:ext cx="189039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fig4.4 </a:t>
            </a:r>
            <a:r>
              <a:rPr lang="en-US" dirty="0" err="1"/>
              <a:t>dimpopulation</a:t>
            </a:r>
            <a:endParaRPr dirty="0"/>
          </a:p>
        </p:txBody>
      </p:sp>
      <p:sp>
        <p:nvSpPr>
          <p:cNvPr id="4" name="Google Shape;437;p13">
            <a:extLst>
              <a:ext uri="{FF2B5EF4-FFF2-40B4-BE49-F238E27FC236}">
                <a16:creationId xmlns:a16="http://schemas.microsoft.com/office/drawing/2014/main" id="{FB49841C-8F1B-3F1C-E086-D5D84ABA2BCB}"/>
              </a:ext>
            </a:extLst>
          </p:cNvPr>
          <p:cNvSpPr txBox="1"/>
          <p:nvPr/>
        </p:nvSpPr>
        <p:spPr>
          <a:xfrm>
            <a:off x="8698842" y="3647450"/>
            <a:ext cx="150206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fig4.5 </a:t>
            </a:r>
            <a:r>
              <a:rPr lang="en-US" dirty="0" err="1"/>
              <a:t>dimtime</a:t>
            </a:r>
            <a:endParaRPr dirty="0"/>
          </a:p>
        </p:txBody>
      </p:sp>
      <p:sp>
        <p:nvSpPr>
          <p:cNvPr id="5" name="Google Shape;437;p13">
            <a:extLst>
              <a:ext uri="{FF2B5EF4-FFF2-40B4-BE49-F238E27FC236}">
                <a16:creationId xmlns:a16="http://schemas.microsoft.com/office/drawing/2014/main" id="{4D9DA8D3-83C2-602E-0AA6-EFEA74183567}"/>
              </a:ext>
            </a:extLst>
          </p:cNvPr>
          <p:cNvSpPr txBox="1"/>
          <p:nvPr/>
        </p:nvSpPr>
        <p:spPr>
          <a:xfrm>
            <a:off x="6400800" y="6437975"/>
            <a:ext cx="1745672"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fig4.7 </a:t>
            </a:r>
            <a:r>
              <a:rPr lang="en-US" dirty="0" err="1"/>
              <a:t>dimlocation</a:t>
            </a:r>
            <a:endParaRPr dirty="0"/>
          </a:p>
        </p:txBody>
      </p:sp>
    </p:spTree>
  </p:cSld>
  <p:clrMapOvr>
    <a:masterClrMapping/>
  </p:clrMapOvr>
  <mc:AlternateContent xmlns:mc="http://schemas.openxmlformats.org/markup-compatibility/2006">
    <mc:Choice xmlns:p14="http://schemas.microsoft.com/office/powerpoint/2010/main" Requires="p14">
      <p:transition spd="slow" p14:dur="2000" advTm="3776"/>
    </mc:Choice>
    <mc:Fallback>
      <p:transition spd="slow" advTm="3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23a48a1d095_7_6"/>
          <p:cNvSpPr txBox="1">
            <a:spLocks noGrp="1"/>
          </p:cNvSpPr>
          <p:nvPr>
            <p:ph type="subTitle" idx="1"/>
          </p:nvPr>
        </p:nvSpPr>
        <p:spPr>
          <a:xfrm>
            <a:off x="173225" y="71808"/>
            <a:ext cx="11360700" cy="10569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endParaRPr/>
          </a:p>
        </p:txBody>
      </p:sp>
      <p:sp>
        <p:nvSpPr>
          <p:cNvPr id="443" name="Google Shape;443;g23a48a1d095_7_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27</a:t>
            </a:fld>
            <a:endParaRPr/>
          </a:p>
        </p:txBody>
      </p:sp>
      <p:sp>
        <p:nvSpPr>
          <p:cNvPr id="444" name="Google Shape;444;g23a48a1d095_7_6"/>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Creation of fact tables in Hive</a:t>
            </a:r>
            <a:endParaRPr sz="3200">
              <a:solidFill>
                <a:schemeClr val="dk1"/>
              </a:solidFill>
            </a:endParaRPr>
          </a:p>
        </p:txBody>
      </p:sp>
      <p:pic>
        <p:nvPicPr>
          <p:cNvPr id="445" name="Google Shape;445;g23a48a1d095_7_6"/>
          <p:cNvPicPr preferRelativeResize="0"/>
          <p:nvPr/>
        </p:nvPicPr>
        <p:blipFill>
          <a:blip r:embed="rId5">
            <a:alphaModFix/>
          </a:blip>
          <a:stretch>
            <a:fillRect/>
          </a:stretch>
        </p:blipFill>
        <p:spPr>
          <a:xfrm>
            <a:off x="6430275" y="1348925"/>
            <a:ext cx="5656874" cy="5128174"/>
          </a:xfrm>
          <a:prstGeom prst="rect">
            <a:avLst/>
          </a:prstGeom>
          <a:noFill/>
          <a:ln>
            <a:noFill/>
          </a:ln>
        </p:spPr>
      </p:pic>
      <p:pic>
        <p:nvPicPr>
          <p:cNvPr id="446" name="Google Shape;446;g23a48a1d095_7_6"/>
          <p:cNvPicPr preferRelativeResize="0"/>
          <p:nvPr/>
        </p:nvPicPr>
        <p:blipFill>
          <a:blip r:embed="rId6">
            <a:alphaModFix/>
          </a:blip>
          <a:stretch>
            <a:fillRect/>
          </a:stretch>
        </p:blipFill>
        <p:spPr>
          <a:xfrm>
            <a:off x="173225" y="1515275"/>
            <a:ext cx="5957175" cy="3068600"/>
          </a:xfrm>
          <a:prstGeom prst="rect">
            <a:avLst/>
          </a:prstGeom>
          <a:noFill/>
          <a:ln>
            <a:noFill/>
          </a:ln>
        </p:spPr>
      </p:pic>
      <p:sp>
        <p:nvSpPr>
          <p:cNvPr id="447" name="Google Shape;447;g23a48a1d095_7_6"/>
          <p:cNvSpPr txBox="1"/>
          <p:nvPr/>
        </p:nvSpPr>
        <p:spPr>
          <a:xfrm>
            <a:off x="1287826" y="4814164"/>
            <a:ext cx="1669129"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fig4.8 factcrime1</a:t>
            </a:r>
            <a:endParaRPr dirty="0"/>
          </a:p>
        </p:txBody>
      </p:sp>
      <p:sp>
        <p:nvSpPr>
          <p:cNvPr id="448" name="Google Shape;448;g23a48a1d095_7_6"/>
          <p:cNvSpPr txBox="1"/>
          <p:nvPr/>
        </p:nvSpPr>
        <p:spPr>
          <a:xfrm>
            <a:off x="6430275" y="6477099"/>
            <a:ext cx="369107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fig4.9 factcrime3 data insertion code</a:t>
            </a:r>
            <a:endParaRPr dirty="0"/>
          </a:p>
        </p:txBody>
      </p:sp>
      <p:pic>
        <p:nvPicPr>
          <p:cNvPr id="2" name="Audio 1">
            <a:hlinkClick r:id="" action="ppaction://media"/>
            <a:extLst>
              <a:ext uri="{FF2B5EF4-FFF2-40B4-BE49-F238E27FC236}">
                <a16:creationId xmlns:a16="http://schemas.microsoft.com/office/drawing/2014/main" id="{9457734D-2858-BF03-3ED4-87B559E344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45"/>
    </mc:Choice>
    <mc:Fallback>
      <p:transition spd="slow" advTm="3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4"/>
          <p:cNvSpPr/>
          <p:nvPr/>
        </p:nvSpPr>
        <p:spPr>
          <a:xfrm>
            <a:off x="0" y="0"/>
            <a:ext cx="12192000" cy="1236133"/>
          </a:xfrm>
          <a:prstGeom prst="snip1Rect">
            <a:avLst>
              <a:gd name="adj" fmla="val 0"/>
            </a:avLst>
          </a:prstGeom>
          <a:gradFill>
            <a:gsLst>
              <a:gs pos="0">
                <a:srgbClr val="640010"/>
              </a:gs>
              <a:gs pos="48000">
                <a:srgbClr val="8C0444"/>
              </a:gs>
              <a:gs pos="100000">
                <a:srgbClr val="9C054B"/>
              </a:gs>
            </a:gsLst>
            <a:lin ang="5400000"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54" name="Google Shape;454;p14"/>
          <p:cNvSpPr txBox="1">
            <a:spLocks noGrp="1"/>
          </p:cNvSpPr>
          <p:nvPr>
            <p:ph type="title"/>
          </p:nvPr>
        </p:nvSpPr>
        <p:spPr>
          <a:xfrm>
            <a:off x="609600" y="-399626"/>
            <a:ext cx="12310533"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Data Visualization</a:t>
            </a:r>
            <a:endParaRPr/>
          </a:p>
        </p:txBody>
      </p:sp>
      <p:sp>
        <p:nvSpPr>
          <p:cNvPr id="455" name="Google Shape;455;p14"/>
          <p:cNvSpPr txBox="1"/>
          <p:nvPr/>
        </p:nvSpPr>
        <p:spPr>
          <a:xfrm>
            <a:off x="897467" y="2065867"/>
            <a:ext cx="8619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456" name="Google Shape;456;p14"/>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pic>
        <p:nvPicPr>
          <p:cNvPr id="457" name="Google Shape;457;p14"/>
          <p:cNvPicPr preferRelativeResize="0"/>
          <p:nvPr/>
        </p:nvPicPr>
        <p:blipFill>
          <a:blip r:embed="rId5">
            <a:alphaModFix/>
          </a:blip>
          <a:stretch>
            <a:fillRect/>
          </a:stretch>
        </p:blipFill>
        <p:spPr>
          <a:xfrm>
            <a:off x="4197191" y="1312325"/>
            <a:ext cx="7840486" cy="5045775"/>
          </a:xfrm>
          <a:prstGeom prst="rect">
            <a:avLst/>
          </a:prstGeom>
          <a:noFill/>
          <a:ln>
            <a:noFill/>
          </a:ln>
        </p:spPr>
      </p:pic>
      <p:sp>
        <p:nvSpPr>
          <p:cNvPr id="458" name="Google Shape;458;p14"/>
          <p:cNvSpPr txBox="1"/>
          <p:nvPr/>
        </p:nvSpPr>
        <p:spPr>
          <a:xfrm>
            <a:off x="356450" y="1839250"/>
            <a:ext cx="366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HIVE TO TABLEAU CONNECTIVITY</a:t>
            </a:r>
            <a:endParaRPr/>
          </a:p>
        </p:txBody>
      </p:sp>
      <p:sp>
        <p:nvSpPr>
          <p:cNvPr id="459" name="Google Shape;459;p14"/>
          <p:cNvSpPr txBox="1"/>
          <p:nvPr/>
        </p:nvSpPr>
        <p:spPr>
          <a:xfrm>
            <a:off x="2615149" y="6308675"/>
            <a:ext cx="359564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fig 5.1 Hive to tableau connectivity</a:t>
            </a:r>
            <a:endParaRPr dirty="0"/>
          </a:p>
        </p:txBody>
      </p:sp>
      <p:pic>
        <p:nvPicPr>
          <p:cNvPr id="3" name="Audio 2">
            <a:hlinkClick r:id="" action="ppaction://media"/>
            <a:extLst>
              <a:ext uri="{FF2B5EF4-FFF2-40B4-BE49-F238E27FC236}">
                <a16:creationId xmlns:a16="http://schemas.microsoft.com/office/drawing/2014/main" id="{61E1DDA5-E5B4-4570-5216-B8DADCE939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949"/>
    </mc:Choice>
    <mc:Fallback>
      <p:transition spd="slow" advTm="20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23a48a1d095_7_3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endParaRPr/>
          </a:p>
        </p:txBody>
      </p:sp>
      <p:sp>
        <p:nvSpPr>
          <p:cNvPr id="465" name="Google Shape;465;g23a48a1d095_7_3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29</a:t>
            </a:fld>
            <a:endParaRPr/>
          </a:p>
        </p:txBody>
      </p:sp>
      <p:sp>
        <p:nvSpPr>
          <p:cNvPr id="466" name="Google Shape;466;g23a48a1d095_7_31"/>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chemeClr val="lt1"/>
                </a:solidFill>
                <a:latin typeface="Libre Franklin"/>
                <a:ea typeface="Libre Franklin"/>
                <a:cs typeface="Libre Franklin"/>
                <a:sym typeface="Libre Franklin"/>
              </a:rPr>
              <a:t>Business Question 1: </a:t>
            </a:r>
            <a:r>
              <a:rPr lang="en-US" sz="2300">
                <a:solidFill>
                  <a:schemeClr val="dk1"/>
                </a:solidFill>
                <a:latin typeface="Calibri"/>
                <a:ea typeface="Calibri"/>
                <a:cs typeface="Calibri"/>
                <a:sym typeface="Calibri"/>
              </a:rPr>
              <a:t>.</a:t>
            </a:r>
            <a:r>
              <a:rPr lang="en-US" sz="2400" b="1">
                <a:solidFill>
                  <a:schemeClr val="lt1"/>
                </a:solidFill>
                <a:latin typeface="Calibri"/>
                <a:ea typeface="Calibri"/>
                <a:cs typeface="Calibri"/>
                <a:sym typeface="Calibri"/>
              </a:rPr>
              <a:t>What are the trends and patterns in crime, population, and income across different regions of London from 2016 to 2019?</a:t>
            </a:r>
            <a:endParaRPr sz="2400" b="1">
              <a:solidFill>
                <a:schemeClr val="lt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pic>
        <p:nvPicPr>
          <p:cNvPr id="467" name="Google Shape;467;g23a48a1d095_7_31"/>
          <p:cNvPicPr preferRelativeResize="0"/>
          <p:nvPr/>
        </p:nvPicPr>
        <p:blipFill>
          <a:blip r:embed="rId5">
            <a:alphaModFix/>
          </a:blip>
          <a:stretch>
            <a:fillRect/>
          </a:stretch>
        </p:blipFill>
        <p:spPr>
          <a:xfrm>
            <a:off x="339400" y="1457975"/>
            <a:ext cx="10719299" cy="5196326"/>
          </a:xfrm>
          <a:prstGeom prst="rect">
            <a:avLst/>
          </a:prstGeom>
          <a:noFill/>
          <a:ln>
            <a:noFill/>
          </a:ln>
        </p:spPr>
      </p:pic>
      <p:sp>
        <p:nvSpPr>
          <p:cNvPr id="468" name="Google Shape;468;g23a48a1d095_7_31"/>
          <p:cNvSpPr txBox="1"/>
          <p:nvPr/>
        </p:nvSpPr>
        <p:spPr>
          <a:xfrm>
            <a:off x="10989650" y="5496500"/>
            <a:ext cx="90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5.2</a:t>
            </a:r>
            <a:endParaRPr/>
          </a:p>
        </p:txBody>
      </p:sp>
      <p:sp>
        <p:nvSpPr>
          <p:cNvPr id="469" name="Google Shape;469;g23a48a1d095_7_31"/>
          <p:cNvSpPr txBox="1"/>
          <p:nvPr/>
        </p:nvSpPr>
        <p:spPr>
          <a:xfrm>
            <a:off x="660650" y="5896700"/>
            <a:ext cx="10329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The above graph shows the trend of crime, population and income in London betweeen 2016 and 2019. There is relatively even pattern of income, population and crime. Westminster shows the  borough with the highest crime count with high population and income rates. The average crime count is about 18,000 and most of the borough have a weekly earning of above 400GBP.</a:t>
            </a:r>
            <a:endParaRPr/>
          </a:p>
        </p:txBody>
      </p:sp>
      <p:pic>
        <p:nvPicPr>
          <p:cNvPr id="2" name="Audio 1">
            <a:hlinkClick r:id="" action="ppaction://media"/>
            <a:extLst>
              <a:ext uri="{FF2B5EF4-FFF2-40B4-BE49-F238E27FC236}">
                <a16:creationId xmlns:a16="http://schemas.microsoft.com/office/drawing/2014/main" id="{C3FF77C9-EB50-7437-641D-31B1042E3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832"/>
    </mc:Choice>
    <mc:Fallback>
      <p:transition spd="slow" advTm="72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
          <p:cNvSpPr/>
          <p:nvPr/>
        </p:nvSpPr>
        <p:spPr>
          <a:xfrm>
            <a:off x="0" y="0"/>
            <a:ext cx="12192000" cy="1236133"/>
          </a:xfrm>
          <a:prstGeom prst="snip1Rect">
            <a:avLst>
              <a:gd name="adj" fmla="val 0"/>
            </a:avLst>
          </a:prstGeom>
          <a:gradFill>
            <a:gsLst>
              <a:gs pos="0">
                <a:srgbClr val="640010"/>
              </a:gs>
              <a:gs pos="48000">
                <a:srgbClr val="8C0444"/>
              </a:gs>
              <a:gs pos="100000">
                <a:srgbClr val="9C054B"/>
              </a:gs>
            </a:gsLst>
            <a:lin ang="5400000"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5" name="Google Shape;155;p3"/>
          <p:cNvSpPr txBox="1">
            <a:spLocks noGrp="1"/>
          </p:cNvSpPr>
          <p:nvPr>
            <p:ph type="title"/>
          </p:nvPr>
        </p:nvSpPr>
        <p:spPr>
          <a:xfrm>
            <a:off x="609600" y="-399626"/>
            <a:ext cx="10972799"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3200">
                <a:solidFill>
                  <a:schemeClr val="lt1"/>
                </a:solidFill>
                <a:latin typeface="Calibri"/>
                <a:ea typeface="Calibri"/>
                <a:cs typeface="Calibri"/>
                <a:sym typeface="Calibri"/>
              </a:rPr>
              <a:t>Business Question With Justification </a:t>
            </a:r>
            <a:endParaRPr sz="3200">
              <a:latin typeface="Calibri"/>
              <a:ea typeface="Calibri"/>
              <a:cs typeface="Calibri"/>
              <a:sym typeface="Calibri"/>
            </a:endParaRPr>
          </a:p>
        </p:txBody>
      </p:sp>
      <p:graphicFrame>
        <p:nvGraphicFramePr>
          <p:cNvPr id="156" name="Google Shape;156;p3"/>
          <p:cNvGraphicFramePr/>
          <p:nvPr/>
        </p:nvGraphicFramePr>
        <p:xfrm>
          <a:off x="614363" y="1470900"/>
          <a:ext cx="10963275" cy="5282766"/>
        </p:xfrm>
        <a:graphic>
          <a:graphicData uri="http://schemas.openxmlformats.org/drawingml/2006/table">
            <a:tbl>
              <a:tblPr>
                <a:noFill/>
                <a:tableStyleId>{98AFEFC7-05EB-49B3-89FC-D6254B664688}</a:tableStyleId>
              </a:tblPr>
              <a:tblGrid>
                <a:gridCol w="4991100">
                  <a:extLst>
                    <a:ext uri="{9D8B030D-6E8A-4147-A177-3AD203B41FA5}">
                      <a16:colId xmlns:a16="http://schemas.microsoft.com/office/drawing/2014/main" val="20000"/>
                    </a:ext>
                  </a:extLst>
                </a:gridCol>
                <a:gridCol w="5972175">
                  <a:extLst>
                    <a:ext uri="{9D8B030D-6E8A-4147-A177-3AD203B41FA5}">
                      <a16:colId xmlns:a16="http://schemas.microsoft.com/office/drawing/2014/main" val="20001"/>
                    </a:ext>
                  </a:extLst>
                </a:gridCol>
              </a:tblGrid>
              <a:tr h="419100">
                <a:tc>
                  <a:txBody>
                    <a:bodyPr/>
                    <a:lstStyle/>
                    <a:p>
                      <a:pPr marL="0" lvl="0" indent="0" algn="l" rtl="0">
                        <a:lnSpc>
                          <a:spcPct val="115000"/>
                        </a:lnSpc>
                        <a:spcBef>
                          <a:spcPts val="0"/>
                        </a:spcBef>
                        <a:spcAft>
                          <a:spcPts val="0"/>
                        </a:spcAft>
                        <a:buNone/>
                      </a:pPr>
                      <a:r>
                        <a:rPr lang="en-US" sz="1200" b="1">
                          <a:solidFill>
                            <a:srgbClr val="FFFFFF"/>
                          </a:solidFill>
                        </a:rPr>
                        <a:t>Question</a:t>
                      </a:r>
                      <a:endParaRPr sz="1200" b="1">
                        <a:solidFill>
                          <a:srgbClr val="FFFFFF"/>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C0444"/>
                    </a:solidFill>
                  </a:tcPr>
                </a:tc>
                <a:tc>
                  <a:txBody>
                    <a:bodyPr/>
                    <a:lstStyle/>
                    <a:p>
                      <a:pPr marL="0" lvl="0" indent="0" algn="l" rtl="0">
                        <a:lnSpc>
                          <a:spcPct val="115000"/>
                        </a:lnSpc>
                        <a:spcBef>
                          <a:spcPts val="0"/>
                        </a:spcBef>
                        <a:spcAft>
                          <a:spcPts val="0"/>
                        </a:spcAft>
                        <a:buNone/>
                      </a:pPr>
                      <a:r>
                        <a:rPr lang="en-US" sz="1200" b="1">
                          <a:solidFill>
                            <a:srgbClr val="FFFFFF"/>
                          </a:solidFill>
                        </a:rPr>
                        <a:t>Justification</a:t>
                      </a:r>
                      <a:endParaRPr sz="1200" b="1">
                        <a:solidFill>
                          <a:srgbClr val="FFFFFF"/>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000000"/>
                      </a:solidFill>
                      <a:prstDash val="solid"/>
                      <a:round/>
                      <a:headEnd type="none" w="sm" len="sm"/>
                      <a:tailEnd type="none" w="sm" len="sm"/>
                    </a:lnB>
                    <a:solidFill>
                      <a:srgbClr val="8C0444"/>
                    </a:solidFill>
                  </a:tcPr>
                </a:tc>
                <a:extLst>
                  <a:ext uri="{0D108BD9-81ED-4DB2-BD59-A6C34878D82A}">
                    <a16:rowId xmlns:a16="http://schemas.microsoft.com/office/drawing/2014/main" val="10000"/>
                  </a:ext>
                </a:extLst>
              </a:tr>
              <a:tr h="2952750">
                <a:tc>
                  <a:txBody>
                    <a:bodyPr/>
                    <a:lstStyle/>
                    <a:p>
                      <a:pPr marL="0" lvl="0" indent="0" algn="l" rtl="0">
                        <a:lnSpc>
                          <a:spcPct val="115000"/>
                        </a:lnSpc>
                        <a:spcBef>
                          <a:spcPts val="0"/>
                        </a:spcBef>
                        <a:spcAft>
                          <a:spcPts val="0"/>
                        </a:spcAft>
                        <a:buNone/>
                      </a:pPr>
                      <a:r>
                        <a:rPr lang="en-US" sz="1600">
                          <a:latin typeface="Calibri"/>
                          <a:ea typeface="Calibri"/>
                          <a:cs typeface="Calibri"/>
                          <a:sym typeface="Calibri"/>
                        </a:rPr>
                        <a:t>1.</a:t>
                      </a:r>
                      <a:r>
                        <a:rPr lang="en-US" sz="1600" b="1">
                          <a:latin typeface="Calibri"/>
                          <a:ea typeface="Calibri"/>
                          <a:cs typeface="Calibri"/>
                          <a:sym typeface="Calibri"/>
                        </a:rPr>
                        <a:t>What are the trends and patterns in crime, population, and income across different regions of London from 2016 to 2019?</a:t>
                      </a:r>
                      <a:endParaRPr sz="1600" b="1">
                        <a:latin typeface="Calibri"/>
                        <a:ea typeface="Calibri"/>
                        <a:cs typeface="Calibri"/>
                        <a:sym typeface="Calibri"/>
                      </a:endParaRPr>
                    </a:p>
                    <a:p>
                      <a:pPr marL="0" lvl="0" indent="0" algn="l" rtl="0">
                        <a:lnSpc>
                          <a:spcPct val="115000"/>
                        </a:lnSpc>
                        <a:spcBef>
                          <a:spcPts val="0"/>
                        </a:spcBef>
                        <a:spcAft>
                          <a:spcPts val="0"/>
                        </a:spcAft>
                        <a:buNone/>
                      </a:pPr>
                      <a:endParaRPr sz="1600" b="1">
                        <a:latin typeface="Calibri"/>
                        <a:ea typeface="Calibri"/>
                        <a:cs typeface="Calibri"/>
                        <a:sym typeface="Calibri"/>
                      </a:endParaRPr>
                    </a:p>
                    <a:p>
                      <a:pPr marL="0" lvl="0" indent="0" algn="l" rtl="0">
                        <a:lnSpc>
                          <a:spcPct val="115000"/>
                        </a:lnSpc>
                        <a:spcBef>
                          <a:spcPts val="0"/>
                        </a:spcBef>
                        <a:spcAft>
                          <a:spcPts val="0"/>
                        </a:spcAft>
                        <a:buNone/>
                      </a:pPr>
                      <a:r>
                        <a:rPr lang="en-US" sz="1600">
                          <a:latin typeface="Calibri"/>
                          <a:ea typeface="Calibri"/>
                          <a:cs typeface="Calibri"/>
                          <a:sym typeface="Calibri"/>
                        </a:rPr>
                        <a:t>2.</a:t>
                      </a:r>
                      <a:r>
                        <a:rPr lang="en-US" sz="1600" b="1">
                          <a:latin typeface="Calibri"/>
                          <a:ea typeface="Calibri"/>
                          <a:cs typeface="Calibri"/>
                          <a:sym typeface="Calibri"/>
                        </a:rPr>
                        <a:t>What are the top three types of crime recorded in the 10 most populated  boroughs of London from 2016 to 2019?</a:t>
                      </a:r>
                      <a:endParaRPr sz="1600" b="1">
                        <a:latin typeface="Calibri"/>
                        <a:ea typeface="Calibri"/>
                        <a:cs typeface="Calibri"/>
                        <a:sym typeface="Calibri"/>
                      </a:endParaRPr>
                    </a:p>
                    <a:p>
                      <a:pPr marL="0" lvl="0" indent="0" algn="l" rtl="0">
                        <a:lnSpc>
                          <a:spcPct val="115000"/>
                        </a:lnSpc>
                        <a:spcBef>
                          <a:spcPts val="0"/>
                        </a:spcBef>
                        <a:spcAft>
                          <a:spcPts val="0"/>
                        </a:spcAft>
                        <a:buNone/>
                      </a:pPr>
                      <a:endParaRPr sz="1600">
                        <a:latin typeface="Calibri"/>
                        <a:ea typeface="Calibri"/>
                        <a:cs typeface="Calibri"/>
                        <a:sym typeface="Calibri"/>
                      </a:endParaRPr>
                    </a:p>
                    <a:p>
                      <a:pPr marL="0" lvl="0" indent="0" algn="l" rtl="0">
                        <a:lnSpc>
                          <a:spcPct val="115000"/>
                        </a:lnSpc>
                        <a:spcBef>
                          <a:spcPts val="0"/>
                        </a:spcBef>
                        <a:spcAft>
                          <a:spcPts val="0"/>
                        </a:spcAft>
                        <a:buNone/>
                      </a:pPr>
                      <a:endParaRPr sz="1600">
                        <a:latin typeface="Calibri"/>
                        <a:ea typeface="Calibri"/>
                        <a:cs typeface="Calibri"/>
                        <a:sym typeface="Calibri"/>
                      </a:endParaRPr>
                    </a:p>
                    <a:p>
                      <a:pPr marL="0" lvl="0" indent="0" algn="l" rtl="0">
                        <a:lnSpc>
                          <a:spcPct val="115000"/>
                        </a:lnSpc>
                        <a:spcBef>
                          <a:spcPts val="0"/>
                        </a:spcBef>
                        <a:spcAft>
                          <a:spcPts val="0"/>
                        </a:spcAft>
                        <a:buNone/>
                      </a:pPr>
                      <a:r>
                        <a:rPr lang="en-US" sz="1600">
                          <a:latin typeface="Calibri"/>
                          <a:ea typeface="Calibri"/>
                          <a:cs typeface="Calibri"/>
                          <a:sym typeface="Calibri"/>
                        </a:rPr>
                        <a:t>3.</a:t>
                      </a:r>
                      <a:r>
                        <a:rPr lang="en-US" sz="1600" b="1">
                          <a:latin typeface="Calibri"/>
                          <a:ea typeface="Calibri"/>
                          <a:cs typeface="Calibri"/>
                          <a:sym typeface="Calibri"/>
                        </a:rPr>
                        <a:t>What is the highest crime count  and most occurred type of crime recorded in different boroughs  of London quarterly from 2016 to 2019?</a:t>
                      </a:r>
                      <a:endParaRPr sz="1600" b="1">
                        <a:latin typeface="Calibri"/>
                        <a:ea typeface="Calibri"/>
                        <a:cs typeface="Calibri"/>
                        <a:sym typeface="Calibri"/>
                      </a:endParaRPr>
                    </a:p>
                  </a:txBody>
                  <a:tcPr marL="91450" marR="91450" marT="45725" marB="45725">
                    <a:lnL w="12700" cap="flat" cmpd="sng">
                      <a:solidFill>
                        <a:srgbClr val="FFFFFF"/>
                      </a:solidFill>
                      <a:prstDash val="solid"/>
                      <a:round/>
                      <a:headEnd type="none" w="sm" len="sm"/>
                      <a:tailEnd type="none" w="sm" len="sm"/>
                    </a:lnL>
                    <a:lnR w="12700" cap="flat" cmpd="sng">
                      <a:solidFill>
                        <a:srgbClr val="000000"/>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a:latin typeface="Calibri"/>
                          <a:ea typeface="Calibri"/>
                          <a:cs typeface="Calibri"/>
                          <a:sym typeface="Calibri"/>
                        </a:rPr>
                        <a:t>To analyse the trends and patterns in crime, population, and income across different regions of London from 2016 to 2019 can provide valuable insights for policymakers, law enforcement agencies, and businesses, and can help to inform decisions related to resource allocation, crime prevention, economic development, and consumer behaviour</a:t>
                      </a:r>
                      <a:r>
                        <a:rPr lang="en-US" sz="1100">
                          <a:solidFill>
                            <a:schemeClr val="dk1"/>
                          </a:solidFill>
                          <a:highlight>
                            <a:srgbClr val="FFFFFF"/>
                          </a:highlight>
                          <a:latin typeface="Calibri"/>
                          <a:ea typeface="Calibri"/>
                          <a:cs typeface="Calibri"/>
                          <a:sym typeface="Calibri"/>
                        </a:rPr>
                        <a:t>(Ratcliffe &amp; McCullagh, 1998)</a:t>
                      </a:r>
                      <a:endParaRPr sz="1200">
                        <a:latin typeface="Calibri"/>
                        <a:ea typeface="Calibri"/>
                        <a:cs typeface="Calibri"/>
                        <a:sym typeface="Calibri"/>
                      </a:endParaRPr>
                    </a:p>
                    <a:p>
                      <a:pPr marL="0" lvl="0" indent="0" algn="l" rtl="0">
                        <a:lnSpc>
                          <a:spcPct val="115000"/>
                        </a:lnSpc>
                        <a:spcBef>
                          <a:spcPts val="0"/>
                        </a:spcBef>
                        <a:spcAft>
                          <a:spcPts val="0"/>
                        </a:spcAft>
                        <a:buNone/>
                      </a:pPr>
                      <a:endParaRPr sz="1200">
                        <a:latin typeface="Calibri"/>
                        <a:ea typeface="Calibri"/>
                        <a:cs typeface="Calibri"/>
                        <a:sym typeface="Calibri"/>
                      </a:endParaRPr>
                    </a:p>
                    <a:p>
                      <a:pPr marL="0" lvl="0" indent="0" algn="l" rtl="0">
                        <a:lnSpc>
                          <a:spcPct val="115000"/>
                        </a:lnSpc>
                        <a:spcBef>
                          <a:spcPts val="0"/>
                        </a:spcBef>
                        <a:spcAft>
                          <a:spcPts val="0"/>
                        </a:spcAft>
                        <a:buNone/>
                      </a:pPr>
                      <a:r>
                        <a:rPr lang="en-US" sz="1200" b="1">
                          <a:latin typeface="Calibri"/>
                          <a:ea typeface="Calibri"/>
                          <a:cs typeface="Calibri"/>
                          <a:sym typeface="Calibri"/>
                        </a:rPr>
                        <a:t>To prioritize resource allocation:</a:t>
                      </a:r>
                      <a:r>
                        <a:rPr lang="en-US" sz="1200">
                          <a:latin typeface="Calibri"/>
                          <a:ea typeface="Calibri"/>
                          <a:cs typeface="Calibri"/>
                          <a:sym typeface="Calibri"/>
                        </a:rPr>
                        <a:t> By identifying the top three types of crime recorded in the 10 most populous locations of London, law enforcement agencies and policymakers can prioritize resource allocation for crime prevention and investigation efforts. For example, if theft and burglary are the top two types of crime recorded in a particular area, law enforcement agencies may consider increasing patrols or installing more security cameras in that area to reduce crime.</a:t>
                      </a:r>
                      <a:r>
                        <a:rPr lang="en-US" sz="1100">
                          <a:solidFill>
                            <a:schemeClr val="dk1"/>
                          </a:solidFill>
                          <a:highlight>
                            <a:srgbClr val="FFFFFF"/>
                          </a:highlight>
                        </a:rPr>
                        <a:t> (Sathyadevan et al., 2014)</a:t>
                      </a:r>
                      <a:endParaRPr sz="1100">
                        <a:solidFill>
                          <a:schemeClr val="dk1"/>
                        </a:solidFill>
                        <a:highlight>
                          <a:srgbClr val="FFFFFF"/>
                        </a:highlight>
                      </a:endParaRPr>
                    </a:p>
                    <a:p>
                      <a:pPr marL="0" lvl="0" indent="0" algn="l" rtl="0">
                        <a:lnSpc>
                          <a:spcPct val="115000"/>
                        </a:lnSpc>
                        <a:spcBef>
                          <a:spcPts val="0"/>
                        </a:spcBef>
                        <a:spcAft>
                          <a:spcPts val="0"/>
                        </a:spcAft>
                        <a:buNone/>
                      </a:pPr>
                      <a:endParaRPr sz="1200">
                        <a:latin typeface="Calibri"/>
                        <a:ea typeface="Calibri"/>
                        <a:cs typeface="Calibri"/>
                        <a:sym typeface="Calibri"/>
                      </a:endParaRPr>
                    </a:p>
                    <a:p>
                      <a:pPr marL="0" lvl="0" indent="0" algn="l" rtl="0">
                        <a:lnSpc>
                          <a:spcPct val="115000"/>
                        </a:lnSpc>
                        <a:spcBef>
                          <a:spcPts val="0"/>
                        </a:spcBef>
                        <a:spcAft>
                          <a:spcPts val="0"/>
                        </a:spcAft>
                        <a:buNone/>
                      </a:pPr>
                      <a:endParaRPr sz="1200">
                        <a:latin typeface="Calibri"/>
                        <a:ea typeface="Calibri"/>
                        <a:cs typeface="Calibri"/>
                        <a:sym typeface="Calibri"/>
                      </a:endParaRPr>
                    </a:p>
                    <a:p>
                      <a:pPr marL="0" lvl="0" indent="0" algn="l" rtl="0">
                        <a:lnSpc>
                          <a:spcPct val="115000"/>
                        </a:lnSpc>
                        <a:spcBef>
                          <a:spcPts val="0"/>
                        </a:spcBef>
                        <a:spcAft>
                          <a:spcPts val="0"/>
                        </a:spcAft>
                        <a:buNone/>
                      </a:pPr>
                      <a:r>
                        <a:rPr lang="en-US" sz="1200" b="1">
                          <a:latin typeface="Calibri"/>
                          <a:ea typeface="Calibri"/>
                          <a:cs typeface="Calibri"/>
                          <a:sym typeface="Calibri"/>
                        </a:rPr>
                        <a:t>To monitor progress</a:t>
                      </a:r>
                      <a:r>
                        <a:rPr lang="en-US" sz="1200">
                          <a:latin typeface="Calibri"/>
                          <a:ea typeface="Calibri"/>
                          <a:cs typeface="Calibri"/>
                          <a:sym typeface="Calibri"/>
                        </a:rPr>
                        <a:t>: By tracking crime rates and types of crime across different regions of London over time, law enforcement agencies and policymakers can monitor progress in reducing crime rates and evaluate the effectiveness of policy interventions. For example, if a certain region experiences a significant decrease in crime rates during a particular quarter, law enforcement agencies and policymakers can evaluate their strategies, and analyse if its effective. in order to expand it to other regions.</a:t>
                      </a:r>
                      <a:r>
                        <a:rPr lang="en-US" sz="1100">
                          <a:solidFill>
                            <a:schemeClr val="dk1"/>
                          </a:solidFill>
                          <a:latin typeface="Calibri"/>
                          <a:ea typeface="Calibri"/>
                          <a:cs typeface="Calibri"/>
                          <a:sym typeface="Calibri"/>
                        </a:rPr>
                        <a:t> </a:t>
                      </a:r>
                      <a:r>
                        <a:rPr lang="en-US" sz="1100">
                          <a:solidFill>
                            <a:schemeClr val="dk1"/>
                          </a:solidFill>
                          <a:highlight>
                            <a:srgbClr val="FFFFFF"/>
                          </a:highlight>
                          <a:latin typeface="Calibri"/>
                          <a:ea typeface="Calibri"/>
                          <a:cs typeface="Calibri"/>
                          <a:sym typeface="Calibri"/>
                        </a:rPr>
                        <a:t>(Kattankulathur, 2018)</a:t>
                      </a:r>
                      <a:br>
                        <a:rPr lang="en-US" sz="1100">
                          <a:solidFill>
                            <a:schemeClr val="dk1"/>
                          </a:solidFill>
                          <a:highlight>
                            <a:srgbClr val="FFFFFF"/>
                          </a:highlight>
                          <a:latin typeface="Calibri"/>
                          <a:ea typeface="Calibri"/>
                          <a:cs typeface="Calibri"/>
                          <a:sym typeface="Calibri"/>
                        </a:rPr>
                      </a:br>
                      <a:br>
                        <a:rPr lang="en-US" sz="1100">
                          <a:solidFill>
                            <a:schemeClr val="dk1"/>
                          </a:solidFill>
                          <a:highlight>
                            <a:srgbClr val="FFFFFF"/>
                          </a:highlight>
                          <a:latin typeface="Calibri"/>
                          <a:ea typeface="Calibri"/>
                          <a:cs typeface="Calibri"/>
                          <a:sym typeface="Calibri"/>
                        </a:rPr>
                      </a:br>
                      <a:endParaRPr sz="11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200">
                        <a:latin typeface="Calibri"/>
                        <a:ea typeface="Calibri"/>
                        <a:cs typeface="Calibri"/>
                        <a:sym typeface="Calibri"/>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57" name="Google Shape;157;p3"/>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3</a:t>
            </a:fld>
            <a:endParaRPr/>
          </a:p>
        </p:txBody>
      </p:sp>
      <p:pic>
        <p:nvPicPr>
          <p:cNvPr id="3" name="Audio 2">
            <a:hlinkClick r:id="" action="ppaction://media"/>
            <a:extLst>
              <a:ext uri="{FF2B5EF4-FFF2-40B4-BE49-F238E27FC236}">
                <a16:creationId xmlns:a16="http://schemas.microsoft.com/office/drawing/2014/main" id="{15B60F12-2065-F544-FA78-60B98366F6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728"/>
    </mc:Choice>
    <mc:Fallback>
      <p:transition spd="slow" advTm="41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23a48a1d095_7_57"/>
          <p:cNvSpPr txBox="1">
            <a:spLocks noGrp="1"/>
          </p:cNvSpPr>
          <p:nvPr>
            <p:ph type="title"/>
          </p:nvPr>
        </p:nvSpPr>
        <p:spPr>
          <a:xfrm>
            <a:off x="0" y="-279700"/>
            <a:ext cx="12133200" cy="1048200"/>
          </a:xfrm>
          <a:prstGeom prst="rect">
            <a:avLst/>
          </a:prstGeom>
          <a:solidFill>
            <a:srgbClr val="9C054B"/>
          </a:solidFill>
        </p:spPr>
        <p:txBody>
          <a:bodyPr spcFirstLastPara="1" wrap="square" lIns="121900" tIns="121900" rIns="121900" bIns="121900" anchor="t" anchorCtr="0">
            <a:normAutofit/>
          </a:bodyPr>
          <a:lstStyle/>
          <a:p>
            <a:pPr marL="0" lvl="0" indent="0" algn="ctr" rtl="0">
              <a:spcBef>
                <a:spcPts val="0"/>
              </a:spcBef>
              <a:spcAft>
                <a:spcPts val="0"/>
              </a:spcAft>
              <a:buClr>
                <a:schemeClr val="dk1"/>
              </a:buClr>
              <a:buFont typeface="Arial"/>
              <a:buNone/>
            </a:pPr>
            <a:r>
              <a:rPr lang="en-US" sz="2700">
                <a:solidFill>
                  <a:schemeClr val="lt1"/>
                </a:solidFill>
                <a:latin typeface="Libre Franklin"/>
                <a:ea typeface="Libre Franklin"/>
                <a:cs typeface="Libre Franklin"/>
                <a:sym typeface="Libre Franklin"/>
              </a:rPr>
              <a:t>Business Question 1(contd)</a:t>
            </a:r>
            <a:endParaRPr/>
          </a:p>
        </p:txBody>
      </p:sp>
      <p:sp>
        <p:nvSpPr>
          <p:cNvPr id="475" name="Google Shape;475;g23a48a1d095_7_5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30</a:t>
            </a:fld>
            <a:endParaRPr/>
          </a:p>
        </p:txBody>
      </p:sp>
      <p:pic>
        <p:nvPicPr>
          <p:cNvPr id="476" name="Google Shape;476;g23a48a1d095_7_57"/>
          <p:cNvPicPr preferRelativeResize="0"/>
          <p:nvPr/>
        </p:nvPicPr>
        <p:blipFill>
          <a:blip r:embed="rId5">
            <a:alphaModFix/>
          </a:blip>
          <a:stretch>
            <a:fillRect/>
          </a:stretch>
        </p:blipFill>
        <p:spPr>
          <a:xfrm>
            <a:off x="727150" y="763500"/>
            <a:ext cx="9790049" cy="5468649"/>
          </a:xfrm>
          <a:prstGeom prst="rect">
            <a:avLst/>
          </a:prstGeom>
          <a:noFill/>
          <a:ln>
            <a:noFill/>
          </a:ln>
        </p:spPr>
      </p:pic>
      <p:sp>
        <p:nvSpPr>
          <p:cNvPr id="477" name="Google Shape;477;g23a48a1d095_7_57"/>
          <p:cNvSpPr txBox="1"/>
          <p:nvPr/>
        </p:nvSpPr>
        <p:spPr>
          <a:xfrm>
            <a:off x="10652650" y="5277450"/>
            <a:ext cx="11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5.3</a:t>
            </a:r>
            <a:endParaRPr/>
          </a:p>
        </p:txBody>
      </p:sp>
      <p:sp>
        <p:nvSpPr>
          <p:cNvPr id="478" name="Google Shape;478;g23a48a1d095_7_57"/>
          <p:cNvSpPr txBox="1"/>
          <p:nvPr/>
        </p:nvSpPr>
        <p:spPr>
          <a:xfrm>
            <a:off x="568900" y="6279875"/>
            <a:ext cx="9799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It can be clearly seen that regions with relatively high weekly income of above </a:t>
            </a:r>
            <a:r>
              <a:rPr lang="en-US" sz="1200" b="1">
                <a:solidFill>
                  <a:schemeClr val="dk1"/>
                </a:solidFill>
              </a:rPr>
              <a:t>£600 o</a:t>
            </a:r>
            <a:r>
              <a:rPr lang="en-US" sz="1200">
                <a:solidFill>
                  <a:schemeClr val="dk1"/>
                </a:solidFill>
              </a:rPr>
              <a:t>n the average have have a low crime record with an obvious exception of Westminster which falls within range of high populated area, relatively high weekly income and high crime record within the period in consideration. Brent shows the lowest crime region with an average weekly income of about </a:t>
            </a:r>
            <a:r>
              <a:rPr lang="en-US" sz="1100" b="1">
                <a:solidFill>
                  <a:schemeClr val="dk1"/>
                </a:solidFill>
              </a:rPr>
              <a:t>£462.</a:t>
            </a:r>
            <a:endParaRPr sz="1200"/>
          </a:p>
        </p:txBody>
      </p:sp>
      <p:pic>
        <p:nvPicPr>
          <p:cNvPr id="2" name="Audio 1">
            <a:hlinkClick r:id="" action="ppaction://media"/>
            <a:extLst>
              <a:ext uri="{FF2B5EF4-FFF2-40B4-BE49-F238E27FC236}">
                <a16:creationId xmlns:a16="http://schemas.microsoft.com/office/drawing/2014/main" id="{83FE54E8-BE0A-EA84-6524-A04EA084C7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448"/>
    </mc:Choice>
    <mc:Fallback>
      <p:transition spd="slow" advTm="64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g23a48a1d095_7_64"/>
          <p:cNvSpPr txBox="1">
            <a:spLocks noGrp="1"/>
          </p:cNvSpPr>
          <p:nvPr>
            <p:ph type="title"/>
          </p:nvPr>
        </p:nvSpPr>
        <p:spPr>
          <a:xfrm>
            <a:off x="73400" y="65825"/>
            <a:ext cx="12060000" cy="1137300"/>
          </a:xfrm>
          <a:prstGeom prst="rect">
            <a:avLst/>
          </a:prstGeom>
          <a:solidFill>
            <a:srgbClr val="9C054B"/>
          </a:solidFill>
        </p:spPr>
        <p:txBody>
          <a:bodyPr spcFirstLastPara="1" wrap="square" lIns="121900" tIns="121900" rIns="121900" bIns="121900" anchor="t" anchorCtr="0">
            <a:normAutofit/>
          </a:bodyPr>
          <a:lstStyle/>
          <a:p>
            <a:pPr marL="0" lvl="0" indent="0" algn="ctr" rtl="0">
              <a:spcBef>
                <a:spcPts val="0"/>
              </a:spcBef>
              <a:spcAft>
                <a:spcPts val="0"/>
              </a:spcAft>
              <a:buClr>
                <a:srgbClr val="000000"/>
              </a:buClr>
              <a:buFont typeface="Arial"/>
              <a:buNone/>
            </a:pPr>
            <a:r>
              <a:rPr lang="en-US" sz="2761">
                <a:solidFill>
                  <a:schemeClr val="lt1"/>
                </a:solidFill>
                <a:latin typeface="Calibri"/>
                <a:ea typeface="Calibri"/>
                <a:cs typeface="Calibri"/>
                <a:sym typeface="Calibri"/>
              </a:rPr>
              <a:t>Business Question 2:</a:t>
            </a:r>
            <a:r>
              <a:rPr lang="en-US" sz="2761" b="1">
                <a:solidFill>
                  <a:schemeClr val="lt1"/>
                </a:solidFill>
                <a:latin typeface="Calibri"/>
                <a:ea typeface="Calibri"/>
                <a:cs typeface="Calibri"/>
                <a:sym typeface="Calibri"/>
              </a:rPr>
              <a:t>What are the top three types of crime recorded in the 10 most populated  boroughs of London from 2016 to 2019?</a:t>
            </a:r>
            <a:endParaRPr sz="2761" b="1">
              <a:solidFill>
                <a:schemeClr val="lt1"/>
              </a:solidFill>
              <a:latin typeface="Calibri"/>
              <a:ea typeface="Calibri"/>
              <a:cs typeface="Calibri"/>
              <a:sym typeface="Calibri"/>
            </a:endParaRPr>
          </a:p>
          <a:p>
            <a:pPr marL="0" lvl="0" indent="0" algn="l" rtl="0">
              <a:lnSpc>
                <a:spcPct val="115000"/>
              </a:lnSpc>
              <a:spcBef>
                <a:spcPts val="0"/>
              </a:spcBef>
              <a:spcAft>
                <a:spcPts val="0"/>
              </a:spcAft>
              <a:buClr>
                <a:schemeClr val="dk1"/>
              </a:buClr>
              <a:buSzPct val="53225"/>
              <a:buFont typeface="Arial"/>
              <a:buNone/>
            </a:pPr>
            <a:endParaRPr sz="2066">
              <a:latin typeface="Calibri"/>
              <a:ea typeface="Calibri"/>
              <a:cs typeface="Calibri"/>
              <a:sym typeface="Calibri"/>
            </a:endParaRPr>
          </a:p>
          <a:p>
            <a:pPr marL="0" lvl="0" indent="0" algn="ctr" rtl="0">
              <a:spcBef>
                <a:spcPts val="0"/>
              </a:spcBef>
              <a:spcAft>
                <a:spcPts val="0"/>
              </a:spcAft>
              <a:buClr>
                <a:srgbClr val="000000"/>
              </a:buClr>
              <a:buFont typeface="Arial"/>
              <a:buNone/>
            </a:pPr>
            <a:endParaRPr sz="1800">
              <a:solidFill>
                <a:schemeClr val="lt1"/>
              </a:solidFill>
              <a:latin typeface="Libre Franklin"/>
              <a:ea typeface="Libre Franklin"/>
              <a:cs typeface="Libre Franklin"/>
              <a:sym typeface="Libre Franklin"/>
            </a:endParaRPr>
          </a:p>
          <a:p>
            <a:pPr marL="0" lvl="0" indent="0" algn="l" rtl="0">
              <a:spcBef>
                <a:spcPts val="0"/>
              </a:spcBef>
              <a:spcAft>
                <a:spcPts val="0"/>
              </a:spcAft>
              <a:buNone/>
            </a:pPr>
            <a:endParaRPr/>
          </a:p>
        </p:txBody>
      </p:sp>
      <p:sp>
        <p:nvSpPr>
          <p:cNvPr id="484" name="Google Shape;484;g23a48a1d095_7_6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31</a:t>
            </a:fld>
            <a:endParaRPr/>
          </a:p>
        </p:txBody>
      </p:sp>
      <p:pic>
        <p:nvPicPr>
          <p:cNvPr id="485" name="Google Shape;485;g23a48a1d095_7_64"/>
          <p:cNvPicPr preferRelativeResize="0"/>
          <p:nvPr/>
        </p:nvPicPr>
        <p:blipFill>
          <a:blip r:embed="rId5">
            <a:alphaModFix/>
          </a:blip>
          <a:stretch>
            <a:fillRect/>
          </a:stretch>
        </p:blipFill>
        <p:spPr>
          <a:xfrm>
            <a:off x="897125" y="1208100"/>
            <a:ext cx="10018176" cy="4748526"/>
          </a:xfrm>
          <a:prstGeom prst="rect">
            <a:avLst/>
          </a:prstGeom>
          <a:noFill/>
          <a:ln>
            <a:noFill/>
          </a:ln>
        </p:spPr>
      </p:pic>
      <p:sp>
        <p:nvSpPr>
          <p:cNvPr id="486" name="Google Shape;486;g23a48a1d095_7_64"/>
          <p:cNvSpPr txBox="1"/>
          <p:nvPr/>
        </p:nvSpPr>
        <p:spPr>
          <a:xfrm>
            <a:off x="11040200" y="5044925"/>
            <a:ext cx="104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87" name="Google Shape;487;g23a48a1d095_7_64"/>
          <p:cNvSpPr txBox="1"/>
          <p:nvPr/>
        </p:nvSpPr>
        <p:spPr>
          <a:xfrm>
            <a:off x="11057050" y="5381925"/>
            <a:ext cx="113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6.1</a:t>
            </a:r>
            <a:endParaRPr/>
          </a:p>
        </p:txBody>
      </p:sp>
      <p:sp>
        <p:nvSpPr>
          <p:cNvPr id="488" name="Google Shape;488;g23a48a1d095_7_64"/>
          <p:cNvSpPr txBox="1"/>
          <p:nvPr/>
        </p:nvSpPr>
        <p:spPr>
          <a:xfrm>
            <a:off x="820925" y="5956625"/>
            <a:ext cx="10399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t>This figure shows the 3 most common crimes recorded in 10 most populated boroughs. Theft is seen as the most common and high count among the 10 boroughs, with violence and sexual offences as second. Both crime types can be categorise as social related crimes.  This may be probably justified as the effect of population and its social impact on community safety. High population density resulting in common social related crimes</a:t>
            </a:r>
            <a:endParaRPr sz="1300"/>
          </a:p>
        </p:txBody>
      </p:sp>
      <p:pic>
        <p:nvPicPr>
          <p:cNvPr id="2" name="Audio 1">
            <a:hlinkClick r:id="" action="ppaction://media"/>
            <a:extLst>
              <a:ext uri="{FF2B5EF4-FFF2-40B4-BE49-F238E27FC236}">
                <a16:creationId xmlns:a16="http://schemas.microsoft.com/office/drawing/2014/main" id="{7FB4331F-6627-8CDB-B8DD-70CD3AFD22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693"/>
    </mc:Choice>
    <mc:Fallback>
      <p:transition spd="slow" advTm="72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23a48a1d095_10_0"/>
          <p:cNvSpPr txBox="1">
            <a:spLocks noGrp="1"/>
          </p:cNvSpPr>
          <p:nvPr>
            <p:ph type="title"/>
          </p:nvPr>
        </p:nvSpPr>
        <p:spPr>
          <a:xfrm>
            <a:off x="0" y="-178600"/>
            <a:ext cx="12192000" cy="1005600"/>
          </a:xfrm>
          <a:prstGeom prst="rect">
            <a:avLst/>
          </a:prstGeom>
          <a:solidFill>
            <a:srgbClr val="9C054B"/>
          </a:solidFill>
        </p:spPr>
        <p:txBody>
          <a:bodyPr spcFirstLastPara="1" wrap="square" lIns="121900" tIns="121900" rIns="121900" bIns="121900" anchor="t" anchorCtr="0">
            <a:normAutofit/>
          </a:bodyPr>
          <a:lstStyle/>
          <a:p>
            <a:pPr marL="0" lvl="0" indent="0" algn="l" rtl="0">
              <a:spcBef>
                <a:spcPts val="0"/>
              </a:spcBef>
              <a:spcAft>
                <a:spcPts val="0"/>
              </a:spcAft>
              <a:buClr>
                <a:schemeClr val="dk1"/>
              </a:buClr>
              <a:buFont typeface="Arial"/>
              <a:buNone/>
            </a:pPr>
            <a:r>
              <a:rPr lang="en-US" sz="2761">
                <a:solidFill>
                  <a:schemeClr val="lt1"/>
                </a:solidFill>
                <a:latin typeface="Calibri"/>
                <a:ea typeface="Calibri"/>
                <a:cs typeface="Calibri"/>
                <a:sym typeface="Calibri"/>
              </a:rPr>
              <a:t>                                         Business Question 2(contd)</a:t>
            </a:r>
            <a:endParaRPr/>
          </a:p>
        </p:txBody>
      </p:sp>
      <p:sp>
        <p:nvSpPr>
          <p:cNvPr id="494" name="Google Shape;494;g23a48a1d095_10_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32</a:t>
            </a:fld>
            <a:endParaRPr/>
          </a:p>
        </p:txBody>
      </p:sp>
      <p:pic>
        <p:nvPicPr>
          <p:cNvPr id="495" name="Google Shape;495;g23a48a1d095_10_0"/>
          <p:cNvPicPr preferRelativeResize="0"/>
          <p:nvPr/>
        </p:nvPicPr>
        <p:blipFill>
          <a:blip r:embed="rId5">
            <a:alphaModFix/>
          </a:blip>
          <a:stretch>
            <a:fillRect/>
          </a:stretch>
        </p:blipFill>
        <p:spPr>
          <a:xfrm>
            <a:off x="709175" y="963825"/>
            <a:ext cx="9595976" cy="5458651"/>
          </a:xfrm>
          <a:prstGeom prst="rect">
            <a:avLst/>
          </a:prstGeom>
          <a:noFill/>
          <a:ln>
            <a:noFill/>
          </a:ln>
        </p:spPr>
      </p:pic>
      <p:sp>
        <p:nvSpPr>
          <p:cNvPr id="496" name="Google Shape;496;g23a48a1d095_10_0"/>
          <p:cNvSpPr txBox="1"/>
          <p:nvPr/>
        </p:nvSpPr>
        <p:spPr>
          <a:xfrm>
            <a:off x="11073900" y="5354975"/>
            <a:ext cx="111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6.2</a:t>
            </a:r>
            <a:endParaRPr/>
          </a:p>
        </p:txBody>
      </p:sp>
      <p:sp>
        <p:nvSpPr>
          <p:cNvPr id="497" name="Google Shape;497;g23a48a1d095_10_0"/>
          <p:cNvSpPr txBox="1"/>
          <p:nvPr/>
        </p:nvSpPr>
        <p:spPr>
          <a:xfrm>
            <a:off x="709175" y="6330700"/>
            <a:ext cx="1008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The above pie chart shows the distribution of the 3 most common crime types identifed among the 10 most populated boroughs in London.</a:t>
            </a:r>
            <a:endParaRPr/>
          </a:p>
        </p:txBody>
      </p:sp>
      <p:pic>
        <p:nvPicPr>
          <p:cNvPr id="2" name="Audio 1">
            <a:hlinkClick r:id="" action="ppaction://media"/>
            <a:extLst>
              <a:ext uri="{FF2B5EF4-FFF2-40B4-BE49-F238E27FC236}">
                <a16:creationId xmlns:a16="http://schemas.microsoft.com/office/drawing/2014/main" id="{34D1F3F8-E218-8383-25C5-12690D8717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826"/>
    </mc:Choice>
    <mc:Fallback>
      <p:transition spd="slow" advTm="26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23a48a1d095_6_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33</a:t>
            </a:fld>
            <a:endParaRPr/>
          </a:p>
        </p:txBody>
      </p:sp>
      <p:sp>
        <p:nvSpPr>
          <p:cNvPr id="503" name="Google Shape;503;g23a48a1d095_6_14"/>
          <p:cNvSpPr/>
          <p:nvPr/>
        </p:nvSpPr>
        <p:spPr>
          <a:xfrm>
            <a:off x="0" y="62400"/>
            <a:ext cx="12192000" cy="912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Libre Franklin"/>
                <a:ea typeface="Libre Franklin"/>
                <a:cs typeface="Libre Franklin"/>
                <a:sym typeface="Libre Franklin"/>
              </a:rPr>
              <a:t>Business Question 3: </a:t>
            </a:r>
            <a:r>
              <a:rPr lang="en-US" sz="2400" b="1">
                <a:solidFill>
                  <a:schemeClr val="lt1"/>
                </a:solidFill>
                <a:latin typeface="Calibri"/>
                <a:ea typeface="Calibri"/>
                <a:cs typeface="Calibri"/>
                <a:sym typeface="Calibri"/>
              </a:rPr>
              <a:t>What is the highest crime count  and most occurred type of crime recorded in different boroughs  of London quarterly from 2016 to 2019?</a:t>
            </a:r>
            <a:endParaRPr sz="2400" b="1">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pic>
        <p:nvPicPr>
          <p:cNvPr id="504" name="Google Shape;504;g23a48a1d095_6_14"/>
          <p:cNvPicPr preferRelativeResize="0"/>
          <p:nvPr/>
        </p:nvPicPr>
        <p:blipFill>
          <a:blip r:embed="rId5">
            <a:alphaModFix/>
          </a:blip>
          <a:stretch>
            <a:fillRect/>
          </a:stretch>
        </p:blipFill>
        <p:spPr>
          <a:xfrm>
            <a:off x="109775" y="1146813"/>
            <a:ext cx="6407199" cy="4716764"/>
          </a:xfrm>
          <a:prstGeom prst="rect">
            <a:avLst/>
          </a:prstGeom>
          <a:noFill/>
          <a:ln>
            <a:noFill/>
          </a:ln>
          <a:effectLst>
            <a:outerShdw blurRad="50800" dist="50800" dir="5400000" algn="ctr" rotWithShape="0">
              <a:srgbClr val="640010"/>
            </a:outerShdw>
          </a:effectLst>
        </p:spPr>
      </p:pic>
      <p:pic>
        <p:nvPicPr>
          <p:cNvPr id="505" name="Google Shape;505;g23a48a1d095_6_14"/>
          <p:cNvPicPr preferRelativeResize="0"/>
          <p:nvPr/>
        </p:nvPicPr>
        <p:blipFill>
          <a:blip r:embed="rId6">
            <a:alphaModFix/>
          </a:blip>
          <a:stretch>
            <a:fillRect/>
          </a:stretch>
        </p:blipFill>
        <p:spPr>
          <a:xfrm>
            <a:off x="6789419" y="1083600"/>
            <a:ext cx="5117430" cy="4914775"/>
          </a:xfrm>
          <a:prstGeom prst="rect">
            <a:avLst/>
          </a:prstGeom>
          <a:noFill/>
          <a:ln>
            <a:noFill/>
          </a:ln>
        </p:spPr>
      </p:pic>
      <p:sp>
        <p:nvSpPr>
          <p:cNvPr id="506" name="Google Shape;506;g23a48a1d095_6_14"/>
          <p:cNvSpPr txBox="1"/>
          <p:nvPr/>
        </p:nvSpPr>
        <p:spPr>
          <a:xfrm>
            <a:off x="2834200" y="6392925"/>
            <a:ext cx="148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7.1</a:t>
            </a:r>
            <a:endParaRPr/>
          </a:p>
        </p:txBody>
      </p:sp>
      <p:sp>
        <p:nvSpPr>
          <p:cNvPr id="507" name="Google Shape;507;g23a48a1d095_6_14"/>
          <p:cNvSpPr txBox="1"/>
          <p:nvPr/>
        </p:nvSpPr>
        <p:spPr>
          <a:xfrm>
            <a:off x="8158825" y="6426625"/>
            <a:ext cx="11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7.2</a:t>
            </a:r>
            <a:endParaRPr/>
          </a:p>
        </p:txBody>
      </p:sp>
      <p:sp>
        <p:nvSpPr>
          <p:cNvPr id="508" name="Google Shape;508;g23a48a1d095_6_14"/>
          <p:cNvSpPr txBox="1"/>
          <p:nvPr/>
        </p:nvSpPr>
        <p:spPr>
          <a:xfrm>
            <a:off x="449225" y="5977800"/>
            <a:ext cx="1029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Theft can be seen as the most common type of crime across all boroughs of London followed by violence and sexual offences. Westminster still has the highest crime count and Kingston upon thames has has the least crime records.</a:t>
            </a:r>
            <a:endParaRPr/>
          </a:p>
        </p:txBody>
      </p:sp>
      <p:pic>
        <p:nvPicPr>
          <p:cNvPr id="2" name="Audio 1">
            <a:hlinkClick r:id="" action="ppaction://media"/>
            <a:extLst>
              <a:ext uri="{FF2B5EF4-FFF2-40B4-BE49-F238E27FC236}">
                <a16:creationId xmlns:a16="http://schemas.microsoft.com/office/drawing/2014/main" id="{7D1A99C7-40B0-6FAA-C521-4811404520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066"/>
    </mc:Choice>
    <mc:Fallback>
      <p:transition spd="slow" advTm="73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23a48a1d095_6_40"/>
          <p:cNvSpPr txBox="1">
            <a:spLocks noGrp="1"/>
          </p:cNvSpPr>
          <p:nvPr>
            <p:ph type="subTitle" idx="1"/>
          </p:nvPr>
        </p:nvSpPr>
        <p:spPr>
          <a:xfrm>
            <a:off x="273025" y="8"/>
            <a:ext cx="11360700" cy="10569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endParaRPr/>
          </a:p>
        </p:txBody>
      </p:sp>
      <p:sp>
        <p:nvSpPr>
          <p:cNvPr id="514" name="Google Shape;514;g23a48a1d095_6_4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34</a:t>
            </a:fld>
            <a:endParaRPr/>
          </a:p>
        </p:txBody>
      </p:sp>
      <p:sp>
        <p:nvSpPr>
          <p:cNvPr id="515" name="Google Shape;515;g23a48a1d095_6_40"/>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Libre Franklin"/>
                <a:ea typeface="Libre Franklin"/>
                <a:cs typeface="Libre Franklin"/>
                <a:sym typeface="Libre Franklin"/>
              </a:rPr>
              <a:t>Business Question3:(contd)</a:t>
            </a:r>
            <a:endParaRPr sz="2400">
              <a:solidFill>
                <a:schemeClr val="lt1"/>
              </a:solidFill>
              <a:latin typeface="Libre Franklin"/>
              <a:ea typeface="Libre Franklin"/>
              <a:cs typeface="Libre Franklin"/>
              <a:sym typeface="Libre Franklin"/>
            </a:endParaRPr>
          </a:p>
        </p:txBody>
      </p:sp>
      <p:pic>
        <p:nvPicPr>
          <p:cNvPr id="516" name="Google Shape;516;g23a48a1d095_6_40"/>
          <p:cNvPicPr preferRelativeResize="0"/>
          <p:nvPr/>
        </p:nvPicPr>
        <p:blipFill>
          <a:blip r:embed="rId5">
            <a:alphaModFix/>
          </a:blip>
          <a:stretch>
            <a:fillRect/>
          </a:stretch>
        </p:blipFill>
        <p:spPr>
          <a:xfrm>
            <a:off x="1026575" y="1482800"/>
            <a:ext cx="9473198" cy="5090050"/>
          </a:xfrm>
          <a:prstGeom prst="rect">
            <a:avLst/>
          </a:prstGeom>
          <a:noFill/>
          <a:ln>
            <a:noFill/>
          </a:ln>
        </p:spPr>
      </p:pic>
      <p:sp>
        <p:nvSpPr>
          <p:cNvPr id="517" name="Google Shape;517;g23a48a1d095_6_40"/>
          <p:cNvSpPr txBox="1"/>
          <p:nvPr/>
        </p:nvSpPr>
        <p:spPr>
          <a:xfrm>
            <a:off x="10652650" y="4842725"/>
            <a:ext cx="124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7.3  </a:t>
            </a:r>
            <a:endParaRPr/>
          </a:p>
        </p:txBody>
      </p:sp>
      <p:pic>
        <p:nvPicPr>
          <p:cNvPr id="2" name="Audio 1">
            <a:hlinkClick r:id="" action="ppaction://media"/>
            <a:extLst>
              <a:ext uri="{FF2B5EF4-FFF2-40B4-BE49-F238E27FC236}">
                <a16:creationId xmlns:a16="http://schemas.microsoft.com/office/drawing/2014/main" id="{1FD43072-5734-57C3-757D-818C5BBBFE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994"/>
    </mc:Choice>
    <mc:Fallback>
      <p:transition spd="slow" advTm="17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23a48a1d095_6_21"/>
          <p:cNvSpPr txBox="1">
            <a:spLocks noGrp="1"/>
          </p:cNvSpPr>
          <p:nvPr>
            <p:ph type="subTitle" idx="1"/>
          </p:nvPr>
        </p:nvSpPr>
        <p:spPr>
          <a:xfrm>
            <a:off x="110800" y="45033"/>
            <a:ext cx="11360700" cy="10569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endParaRPr/>
          </a:p>
        </p:txBody>
      </p:sp>
      <p:sp>
        <p:nvSpPr>
          <p:cNvPr id="523" name="Google Shape;523;g23a48a1d095_6_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35</a:t>
            </a:fld>
            <a:endParaRPr/>
          </a:p>
        </p:txBody>
      </p:sp>
      <p:sp>
        <p:nvSpPr>
          <p:cNvPr id="524" name="Google Shape;524;g23a48a1d095_6_21"/>
          <p:cNvSpPr/>
          <p:nvPr/>
        </p:nvSpPr>
        <p:spPr>
          <a:xfrm>
            <a:off x="0" y="-323525"/>
            <a:ext cx="12192000" cy="14256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Question 4: </a:t>
            </a:r>
            <a:r>
              <a:rPr lang="en-US" sz="2400" b="1">
                <a:solidFill>
                  <a:schemeClr val="lt1"/>
                </a:solidFill>
                <a:latin typeface="Calibri"/>
                <a:ea typeface="Calibri"/>
                <a:cs typeface="Calibri"/>
                <a:sym typeface="Calibri"/>
              </a:rPr>
              <a:t>How many reported crime cases by type were completed monthly by investigation in all regions of London from 2016 to 2019?</a:t>
            </a:r>
            <a:endParaRPr sz="2400" b="1">
              <a:solidFill>
                <a:schemeClr val="lt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2400">
              <a:solidFill>
                <a:schemeClr val="lt1"/>
              </a:solidFill>
            </a:endParaRPr>
          </a:p>
          <a:p>
            <a:pPr marL="0" marR="0" lvl="0" indent="0" algn="ctr" rtl="0">
              <a:spcBef>
                <a:spcPts val="0"/>
              </a:spcBef>
              <a:spcAft>
                <a:spcPts val="0"/>
              </a:spcAft>
              <a:buNone/>
            </a:pPr>
            <a:endParaRPr sz="2400">
              <a:solidFill>
                <a:schemeClr val="lt1"/>
              </a:solidFill>
              <a:latin typeface="Libre Franklin"/>
              <a:ea typeface="Libre Franklin"/>
              <a:cs typeface="Libre Franklin"/>
              <a:sym typeface="Libre Franklin"/>
            </a:endParaRPr>
          </a:p>
        </p:txBody>
      </p:sp>
      <p:sp>
        <p:nvSpPr>
          <p:cNvPr id="525" name="Google Shape;525;g23a48a1d095_6_21"/>
          <p:cNvSpPr txBox="1"/>
          <p:nvPr/>
        </p:nvSpPr>
        <p:spPr>
          <a:xfrm>
            <a:off x="9875625" y="3892900"/>
            <a:ext cx="90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8.1</a:t>
            </a:r>
            <a:endParaRPr/>
          </a:p>
        </p:txBody>
      </p:sp>
      <p:pic>
        <p:nvPicPr>
          <p:cNvPr id="526" name="Google Shape;526;g23a48a1d095_6_21"/>
          <p:cNvPicPr preferRelativeResize="0"/>
          <p:nvPr/>
        </p:nvPicPr>
        <p:blipFill>
          <a:blip r:embed="rId5">
            <a:alphaModFix/>
          </a:blip>
          <a:stretch>
            <a:fillRect/>
          </a:stretch>
        </p:blipFill>
        <p:spPr>
          <a:xfrm>
            <a:off x="2142350" y="1178275"/>
            <a:ext cx="7559572" cy="5138273"/>
          </a:xfrm>
          <a:prstGeom prst="rect">
            <a:avLst/>
          </a:prstGeom>
          <a:noFill/>
          <a:ln>
            <a:noFill/>
          </a:ln>
        </p:spPr>
      </p:pic>
      <p:sp>
        <p:nvSpPr>
          <p:cNvPr id="527" name="Google Shape;527;g23a48a1d095_6_21"/>
          <p:cNvSpPr txBox="1"/>
          <p:nvPr/>
        </p:nvSpPr>
        <p:spPr>
          <a:xfrm>
            <a:off x="842575" y="6217625"/>
            <a:ext cx="10552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The graph above shows the aggregate by month of the completed investigations carried out on the crime records. majority of the crime offences investigations was completed within the time frame under study.</a:t>
            </a:r>
            <a:endParaRPr sz="1200"/>
          </a:p>
        </p:txBody>
      </p:sp>
      <p:pic>
        <p:nvPicPr>
          <p:cNvPr id="3" name="Audio 2">
            <a:hlinkClick r:id="" action="ppaction://media"/>
            <a:extLst>
              <a:ext uri="{FF2B5EF4-FFF2-40B4-BE49-F238E27FC236}">
                <a16:creationId xmlns:a16="http://schemas.microsoft.com/office/drawing/2014/main" id="{1DC8583A-D6E3-BCBC-5C8F-6014AAFC76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034"/>
    </mc:Choice>
    <mc:Fallback>
      <p:transition spd="slow" advTm="57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23a48a1d095_6_28"/>
          <p:cNvSpPr txBox="1">
            <a:spLocks noGrp="1"/>
          </p:cNvSpPr>
          <p:nvPr>
            <p:ph type="subTitle" idx="1"/>
          </p:nvPr>
        </p:nvSpPr>
        <p:spPr>
          <a:xfrm>
            <a:off x="263200" y="121233"/>
            <a:ext cx="11360700" cy="10569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endParaRPr/>
          </a:p>
        </p:txBody>
      </p:sp>
      <p:sp>
        <p:nvSpPr>
          <p:cNvPr id="533" name="Google Shape;533;g23a48a1d095_6_2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36</a:t>
            </a:fld>
            <a:endParaRPr/>
          </a:p>
        </p:txBody>
      </p:sp>
      <p:sp>
        <p:nvSpPr>
          <p:cNvPr id="534" name="Google Shape;534;g23a48a1d095_6_28"/>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Business Question 5</a:t>
            </a:r>
            <a:r>
              <a:rPr lang="en-US" sz="2400">
                <a:solidFill>
                  <a:schemeClr val="lt1"/>
                </a:solidFill>
                <a:latin typeface="Calibri"/>
                <a:ea typeface="Calibri"/>
                <a:cs typeface="Calibri"/>
                <a:sym typeface="Calibri"/>
              </a:rPr>
              <a:t>: </a:t>
            </a:r>
            <a:r>
              <a:rPr lang="en-US" sz="2400" b="1">
                <a:solidFill>
                  <a:schemeClr val="lt1"/>
                </a:solidFill>
                <a:latin typeface="Calibri"/>
                <a:ea typeface="Calibri"/>
                <a:cs typeface="Calibri"/>
                <a:sym typeface="Calibri"/>
              </a:rPr>
              <a:t>What top 3 subregions with highest crime rate in  Boroughs of London in 2019 are most in need of increased security measures</a:t>
            </a:r>
            <a:r>
              <a:rPr lang="en-US" sz="2400">
                <a:solidFill>
                  <a:schemeClr val="lt1"/>
                </a:solidFill>
                <a:latin typeface="Libre Franklin"/>
                <a:ea typeface="Libre Franklin"/>
                <a:cs typeface="Libre Franklin"/>
                <a:sym typeface="Libre Franklin"/>
              </a:rPr>
              <a:t>.</a:t>
            </a:r>
            <a:endParaRPr sz="2400">
              <a:solidFill>
                <a:schemeClr val="lt1"/>
              </a:solidFill>
              <a:latin typeface="Libre Franklin"/>
              <a:ea typeface="Libre Franklin"/>
              <a:cs typeface="Libre Franklin"/>
              <a:sym typeface="Libre Franklin"/>
            </a:endParaRPr>
          </a:p>
        </p:txBody>
      </p:sp>
      <p:pic>
        <p:nvPicPr>
          <p:cNvPr id="535" name="Google Shape;535;g23a48a1d095_6_28"/>
          <p:cNvPicPr preferRelativeResize="0"/>
          <p:nvPr/>
        </p:nvPicPr>
        <p:blipFill>
          <a:blip r:embed="rId5">
            <a:alphaModFix/>
          </a:blip>
          <a:stretch>
            <a:fillRect/>
          </a:stretch>
        </p:blipFill>
        <p:spPr>
          <a:xfrm>
            <a:off x="508851" y="1312200"/>
            <a:ext cx="10774349" cy="4702525"/>
          </a:xfrm>
          <a:prstGeom prst="rect">
            <a:avLst/>
          </a:prstGeom>
          <a:noFill/>
          <a:ln>
            <a:noFill/>
          </a:ln>
        </p:spPr>
      </p:pic>
      <p:sp>
        <p:nvSpPr>
          <p:cNvPr id="536" name="Google Shape;536;g23a48a1d095_6_28"/>
          <p:cNvSpPr txBox="1"/>
          <p:nvPr/>
        </p:nvSpPr>
        <p:spPr>
          <a:xfrm>
            <a:off x="10051275" y="4240325"/>
            <a:ext cx="146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8.2</a:t>
            </a:r>
            <a:endParaRPr/>
          </a:p>
        </p:txBody>
      </p:sp>
      <p:sp>
        <p:nvSpPr>
          <p:cNvPr id="537" name="Google Shape;537;g23a48a1d095_6_28"/>
          <p:cNvSpPr txBox="1"/>
          <p:nvPr/>
        </p:nvSpPr>
        <p:spPr>
          <a:xfrm>
            <a:off x="397900" y="6097525"/>
            <a:ext cx="1088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Westminster has the highest crime records in all the boroughs in London and the above grapgh presents the subregions that contributed to being the highest crime recorded borough. Westminster 013E has the record with theft being the prominent crime type.</a:t>
            </a:r>
            <a:endParaRPr/>
          </a:p>
        </p:txBody>
      </p:sp>
      <p:pic>
        <p:nvPicPr>
          <p:cNvPr id="3" name="Audio 2">
            <a:hlinkClick r:id="" action="ppaction://media"/>
            <a:extLst>
              <a:ext uri="{FF2B5EF4-FFF2-40B4-BE49-F238E27FC236}">
                <a16:creationId xmlns:a16="http://schemas.microsoft.com/office/drawing/2014/main" id="{B141C388-6E04-2828-8FB2-090A6CE77B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978"/>
    </mc:Choice>
    <mc:Fallback>
      <p:transition spd="slow" advTm="99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5"/>
          <p:cNvSpPr/>
          <p:nvPr/>
        </p:nvSpPr>
        <p:spPr>
          <a:xfrm>
            <a:off x="0" y="0"/>
            <a:ext cx="12192000" cy="1236133"/>
          </a:xfrm>
          <a:prstGeom prst="snip1Rect">
            <a:avLst>
              <a:gd name="adj" fmla="val 0"/>
            </a:avLst>
          </a:prstGeom>
          <a:gradFill>
            <a:gsLst>
              <a:gs pos="0">
                <a:srgbClr val="640010"/>
              </a:gs>
              <a:gs pos="48000">
                <a:srgbClr val="8C0444"/>
              </a:gs>
              <a:gs pos="100000">
                <a:srgbClr val="9C054B"/>
              </a:gs>
            </a:gsLst>
            <a:lin ang="5400000"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43" name="Google Shape;543;p15"/>
          <p:cNvSpPr txBox="1">
            <a:spLocks noGrp="1"/>
          </p:cNvSpPr>
          <p:nvPr>
            <p:ph type="title"/>
          </p:nvPr>
        </p:nvSpPr>
        <p:spPr>
          <a:xfrm>
            <a:off x="609600" y="-399626"/>
            <a:ext cx="12310533"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Conclusion</a:t>
            </a:r>
            <a:endParaRPr/>
          </a:p>
        </p:txBody>
      </p:sp>
      <p:sp>
        <p:nvSpPr>
          <p:cNvPr id="544" name="Google Shape;544;p15"/>
          <p:cNvSpPr txBox="1"/>
          <p:nvPr/>
        </p:nvSpPr>
        <p:spPr>
          <a:xfrm>
            <a:off x="407775" y="1624350"/>
            <a:ext cx="11171400" cy="3940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500">
                <a:solidFill>
                  <a:schemeClr val="dk1"/>
                </a:solidFill>
              </a:rPr>
              <a:t>Based on the above analysis, it can be deduced that crime rate in London is influenced by socio-economic status and population density. Prominent crime type being theft and violence and sexual offences are both socially driven which make population and earning power a factor for crime prevalence. A detailed analysis of crime patterns and trends requires careful consideration of these factors. While, there are considerable number of completed investigations on crime offences, policy maker should focus more on prevention of crime occurrence. </a:t>
            </a:r>
            <a:endParaRPr sz="2500">
              <a:solidFill>
                <a:schemeClr val="dk1"/>
              </a:solidFill>
            </a:endParaRPr>
          </a:p>
          <a:p>
            <a:pPr marL="0" marR="0" lvl="0" indent="0" algn="just" rtl="0">
              <a:spcBef>
                <a:spcPts val="0"/>
              </a:spcBef>
              <a:spcAft>
                <a:spcPts val="0"/>
              </a:spcAft>
              <a:buNone/>
            </a:pPr>
            <a:endParaRPr sz="2500">
              <a:solidFill>
                <a:schemeClr val="dk1"/>
              </a:solidFill>
            </a:endParaRPr>
          </a:p>
          <a:p>
            <a:pPr marL="0" marR="0" lvl="0" indent="0" algn="just" rtl="0">
              <a:spcBef>
                <a:spcPts val="0"/>
              </a:spcBef>
              <a:spcAft>
                <a:spcPts val="0"/>
              </a:spcAft>
              <a:buNone/>
            </a:pPr>
            <a:endParaRPr sz="2500">
              <a:solidFill>
                <a:schemeClr val="dk1"/>
              </a:solidFill>
            </a:endParaRPr>
          </a:p>
        </p:txBody>
      </p:sp>
      <p:sp>
        <p:nvSpPr>
          <p:cNvPr id="545" name="Google Shape;545;p15"/>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37</a:t>
            </a:fld>
            <a:endParaRPr/>
          </a:p>
        </p:txBody>
      </p:sp>
      <p:pic>
        <p:nvPicPr>
          <p:cNvPr id="2" name="Audio 1">
            <a:hlinkClick r:id="" action="ppaction://media"/>
            <a:extLst>
              <a:ext uri="{FF2B5EF4-FFF2-40B4-BE49-F238E27FC236}">
                <a16:creationId xmlns:a16="http://schemas.microsoft.com/office/drawing/2014/main" id="{4118759D-D8CE-1ACD-E5C1-928ECA6157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474"/>
    </mc:Choice>
    <mc:Fallback>
      <p:transition spd="slow" advTm="58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6"/>
          <p:cNvSpPr/>
          <p:nvPr/>
        </p:nvSpPr>
        <p:spPr>
          <a:xfrm>
            <a:off x="0" y="0"/>
            <a:ext cx="12192000" cy="1236133"/>
          </a:xfrm>
          <a:prstGeom prst="snip1Rect">
            <a:avLst>
              <a:gd name="adj" fmla="val 0"/>
            </a:avLst>
          </a:prstGeom>
          <a:gradFill>
            <a:gsLst>
              <a:gs pos="0">
                <a:srgbClr val="640010"/>
              </a:gs>
              <a:gs pos="48000">
                <a:srgbClr val="8C0444"/>
              </a:gs>
              <a:gs pos="100000">
                <a:srgbClr val="9C054B"/>
              </a:gs>
            </a:gsLst>
            <a:lin ang="5400000"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51" name="Google Shape;551;p16"/>
          <p:cNvSpPr txBox="1">
            <a:spLocks noGrp="1"/>
          </p:cNvSpPr>
          <p:nvPr>
            <p:ph type="title"/>
          </p:nvPr>
        </p:nvSpPr>
        <p:spPr>
          <a:xfrm>
            <a:off x="609600" y="-399626"/>
            <a:ext cx="12310533"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Recommendation</a:t>
            </a:r>
            <a:endParaRPr/>
          </a:p>
        </p:txBody>
      </p:sp>
      <p:sp>
        <p:nvSpPr>
          <p:cNvPr id="552" name="Google Shape;552;p16"/>
          <p:cNvSpPr txBox="1"/>
          <p:nvPr/>
        </p:nvSpPr>
        <p:spPr>
          <a:xfrm>
            <a:off x="760650" y="1552800"/>
            <a:ext cx="11103300" cy="4925400"/>
          </a:xfrm>
          <a:prstGeom prst="rect">
            <a:avLst/>
          </a:prstGeom>
          <a:noFill/>
          <a:ln>
            <a:noFill/>
          </a:ln>
        </p:spPr>
        <p:txBody>
          <a:bodyPr spcFirstLastPara="1" wrap="square" lIns="91425" tIns="45700" rIns="91425" bIns="45700" anchor="t" anchorCtr="0">
            <a:spAutoFit/>
          </a:bodyPr>
          <a:lstStyle/>
          <a:p>
            <a:pPr marL="457200" lvl="0" indent="-361950" algn="just" rtl="0">
              <a:spcBef>
                <a:spcPts val="0"/>
              </a:spcBef>
              <a:spcAft>
                <a:spcPts val="0"/>
              </a:spcAft>
              <a:buClr>
                <a:schemeClr val="dk1"/>
              </a:buClr>
              <a:buSzPts val="2100"/>
              <a:buChar char="➢"/>
            </a:pPr>
            <a:r>
              <a:rPr lang="en-US" sz="2100">
                <a:solidFill>
                  <a:schemeClr val="dk1"/>
                </a:solidFill>
              </a:rPr>
              <a:t>Proper crime responses should be implemented to prevent crime occurrence. Infrastructure to monitoring and prediction of crime prone areas should be emplored to help in prevention of crimes.</a:t>
            </a:r>
            <a:endParaRPr sz="2100">
              <a:solidFill>
                <a:schemeClr val="dk1"/>
              </a:solidFill>
            </a:endParaRPr>
          </a:p>
          <a:p>
            <a:pPr marL="914400" lvl="0" indent="0" algn="just" rtl="0">
              <a:spcBef>
                <a:spcPts val="0"/>
              </a:spcBef>
              <a:spcAft>
                <a:spcPts val="0"/>
              </a:spcAft>
              <a:buNone/>
            </a:pPr>
            <a:endParaRPr sz="2100">
              <a:solidFill>
                <a:schemeClr val="dk1"/>
              </a:solidFill>
            </a:endParaRPr>
          </a:p>
          <a:p>
            <a:pPr marL="457200" lvl="0" indent="-361950" algn="just" rtl="0">
              <a:spcBef>
                <a:spcPts val="0"/>
              </a:spcBef>
              <a:spcAft>
                <a:spcPts val="0"/>
              </a:spcAft>
              <a:buClr>
                <a:schemeClr val="dk1"/>
              </a:buClr>
              <a:buSzPts val="2100"/>
              <a:buChar char="➢"/>
            </a:pPr>
            <a:r>
              <a:rPr lang="en-US" sz="2100">
                <a:solidFill>
                  <a:schemeClr val="dk1"/>
                </a:solidFill>
              </a:rPr>
              <a:t>Conduct a risk assessment to determine the most effective security measures the areas. This can include increasing police patrols, installing surveillance cameras, improving lighting and environmental design, and engaging with community groups.</a:t>
            </a:r>
            <a:endParaRPr sz="2100">
              <a:solidFill>
                <a:schemeClr val="dk1"/>
              </a:solidFill>
            </a:endParaRPr>
          </a:p>
          <a:p>
            <a:pPr marL="0" lvl="0" indent="0" algn="just" rtl="0">
              <a:spcBef>
                <a:spcPts val="0"/>
              </a:spcBef>
              <a:spcAft>
                <a:spcPts val="0"/>
              </a:spcAft>
              <a:buClr>
                <a:schemeClr val="dk1"/>
              </a:buClr>
              <a:buSzPts val="1100"/>
              <a:buFont typeface="Arial"/>
              <a:buNone/>
            </a:pPr>
            <a:endParaRPr sz="2100">
              <a:solidFill>
                <a:schemeClr val="dk1"/>
              </a:solidFill>
            </a:endParaRPr>
          </a:p>
          <a:p>
            <a:pPr marL="457200" lvl="0" indent="-361950" algn="just" rtl="0">
              <a:spcBef>
                <a:spcPts val="0"/>
              </a:spcBef>
              <a:spcAft>
                <a:spcPts val="0"/>
              </a:spcAft>
              <a:buClr>
                <a:schemeClr val="dk1"/>
              </a:buClr>
              <a:buSzPts val="2100"/>
              <a:buChar char="➢"/>
            </a:pPr>
            <a:r>
              <a:rPr lang="en-US" sz="2100">
                <a:solidFill>
                  <a:schemeClr val="dk1"/>
                </a:solidFill>
              </a:rPr>
              <a:t>Create a thorough security strategy that considers the unique requirements and features of each subregion. This strategy should be supported by data and involve cooperation between law enforcement, regional administration, and neighbourhood organisations.</a:t>
            </a:r>
            <a:endParaRPr sz="2100">
              <a:solidFill>
                <a:schemeClr val="dk1"/>
              </a:solidFill>
            </a:endParaRPr>
          </a:p>
          <a:p>
            <a:pPr marL="457200" lvl="0" indent="0" algn="just" rtl="0">
              <a:spcBef>
                <a:spcPts val="0"/>
              </a:spcBef>
              <a:spcAft>
                <a:spcPts val="0"/>
              </a:spcAft>
              <a:buNone/>
            </a:pPr>
            <a:endParaRPr sz="2100">
              <a:solidFill>
                <a:schemeClr val="dk1"/>
              </a:solidFill>
            </a:endParaRPr>
          </a:p>
          <a:p>
            <a:pPr marL="457200" lvl="0" indent="-361950" algn="just" rtl="0">
              <a:spcBef>
                <a:spcPts val="0"/>
              </a:spcBef>
              <a:spcAft>
                <a:spcPts val="0"/>
              </a:spcAft>
              <a:buClr>
                <a:schemeClr val="dk1"/>
              </a:buClr>
              <a:buSzPts val="2100"/>
              <a:buChar char="➢"/>
            </a:pPr>
            <a:r>
              <a:rPr lang="en-US" sz="2100">
                <a:solidFill>
                  <a:schemeClr val="dk1"/>
                </a:solidFill>
              </a:rPr>
              <a:t>Continuously update data: Continuously update the data and analysis to ensure that the crime analysis remains current and relevant.</a:t>
            </a:r>
            <a:endParaRPr sz="2100">
              <a:solidFill>
                <a:schemeClr val="dk1"/>
              </a:solidFill>
            </a:endParaRPr>
          </a:p>
          <a:p>
            <a:pPr marL="0" lvl="0" indent="0" algn="just" rtl="0">
              <a:spcBef>
                <a:spcPts val="0"/>
              </a:spcBef>
              <a:spcAft>
                <a:spcPts val="0"/>
              </a:spcAft>
              <a:buNone/>
            </a:pPr>
            <a:endParaRPr sz="2000">
              <a:solidFill>
                <a:schemeClr val="dk1"/>
              </a:solidFill>
            </a:endParaRPr>
          </a:p>
        </p:txBody>
      </p:sp>
      <p:sp>
        <p:nvSpPr>
          <p:cNvPr id="553" name="Google Shape;553;p16"/>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38</a:t>
            </a:fld>
            <a:endParaRPr/>
          </a:p>
        </p:txBody>
      </p:sp>
      <p:pic>
        <p:nvPicPr>
          <p:cNvPr id="2" name="Audio 1">
            <a:hlinkClick r:id="" action="ppaction://media"/>
            <a:extLst>
              <a:ext uri="{FF2B5EF4-FFF2-40B4-BE49-F238E27FC236}">
                <a16:creationId xmlns:a16="http://schemas.microsoft.com/office/drawing/2014/main" id="{F92430C9-C5D2-ADCB-1C49-6B428E0A37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370"/>
    </mc:Choice>
    <mc:Fallback>
      <p:transition spd="slow" advTm="83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23a48a1d095_6_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endParaRPr/>
          </a:p>
        </p:txBody>
      </p:sp>
      <p:sp>
        <p:nvSpPr>
          <p:cNvPr id="559" name="Google Shape;559;g23a48a1d095_6_7"/>
          <p:cNvSpPr txBox="1">
            <a:spLocks noGrp="1"/>
          </p:cNvSpPr>
          <p:nvPr>
            <p:ph type="body" idx="1"/>
          </p:nvPr>
        </p:nvSpPr>
        <p:spPr>
          <a:xfrm>
            <a:off x="415600" y="1536625"/>
            <a:ext cx="11360700" cy="5395500"/>
          </a:xfrm>
          <a:prstGeom prst="rect">
            <a:avLst/>
          </a:prstGeom>
        </p:spPr>
        <p:txBody>
          <a:bodyPr spcFirstLastPara="1" wrap="square" lIns="121900" tIns="121900" rIns="121900" bIns="121900" anchor="t" anchorCtr="0">
            <a:noAutofit/>
          </a:bodyPr>
          <a:lstStyle/>
          <a:p>
            <a:pPr marL="292100" lvl="0" indent="-279400" algn="l" rtl="0">
              <a:lnSpc>
                <a:spcPct val="200000"/>
              </a:lnSpc>
              <a:spcBef>
                <a:spcPts val="1200"/>
              </a:spcBef>
              <a:spcAft>
                <a:spcPts val="0"/>
              </a:spcAft>
              <a:buClr>
                <a:schemeClr val="dk1"/>
              </a:buClr>
              <a:buSzPts val="1100"/>
              <a:buFont typeface="Arial"/>
              <a:buNone/>
            </a:pPr>
            <a:r>
              <a:rPr lang="en-US" sz="1600">
                <a:solidFill>
                  <a:schemeClr val="dk1"/>
                </a:solidFill>
              </a:rPr>
              <a:t>Clarke, R., &amp; Eck, J. E. (2014). </a:t>
            </a:r>
            <a:r>
              <a:rPr lang="en-US" sz="1600" i="1">
                <a:solidFill>
                  <a:schemeClr val="dk1"/>
                </a:solidFill>
              </a:rPr>
              <a:t>Become a problem-solving crime analyst</a:t>
            </a:r>
            <a:r>
              <a:rPr lang="en-US" sz="1600">
                <a:solidFill>
                  <a:schemeClr val="dk1"/>
                </a:solidFill>
              </a:rPr>
              <a:t>. Routledge.</a:t>
            </a:r>
            <a:endParaRPr sz="1600">
              <a:solidFill>
                <a:schemeClr val="dk1"/>
              </a:solidFill>
            </a:endParaRPr>
          </a:p>
          <a:p>
            <a:pPr marL="292100" lvl="0" indent="-279400" algn="l" rtl="0">
              <a:lnSpc>
                <a:spcPct val="200000"/>
              </a:lnSpc>
              <a:spcBef>
                <a:spcPts val="1200"/>
              </a:spcBef>
              <a:spcAft>
                <a:spcPts val="0"/>
              </a:spcAft>
              <a:buClr>
                <a:schemeClr val="dk1"/>
              </a:buClr>
              <a:buSzPts val="1100"/>
              <a:buFont typeface="Arial"/>
              <a:buNone/>
            </a:pPr>
            <a:r>
              <a:rPr lang="en-US" sz="1600">
                <a:solidFill>
                  <a:schemeClr val="dk1"/>
                </a:solidFill>
              </a:rPr>
              <a:t>Kattankulathur, K. (2018). Crime analysis and prediction using Big Data.</a:t>
            </a:r>
            <a:r>
              <a:rPr lang="en-US" sz="1600" i="1">
                <a:solidFill>
                  <a:schemeClr val="dk1"/>
                </a:solidFill>
              </a:rPr>
              <a:t> International Journal of Pure and Applied Mathematics, 119</a:t>
            </a:r>
            <a:r>
              <a:rPr lang="en-US" sz="1600">
                <a:solidFill>
                  <a:schemeClr val="dk1"/>
                </a:solidFill>
              </a:rPr>
              <a:t>(12), 207-211.</a:t>
            </a:r>
            <a:endParaRPr sz="1600">
              <a:solidFill>
                <a:schemeClr val="dk1"/>
              </a:solidFill>
            </a:endParaRPr>
          </a:p>
          <a:p>
            <a:pPr marL="292100" lvl="0" indent="-279400" algn="l" rtl="0">
              <a:lnSpc>
                <a:spcPct val="200000"/>
              </a:lnSpc>
              <a:spcBef>
                <a:spcPts val="1200"/>
              </a:spcBef>
              <a:spcAft>
                <a:spcPts val="0"/>
              </a:spcAft>
              <a:buClr>
                <a:schemeClr val="dk1"/>
              </a:buClr>
              <a:buSzPts val="1100"/>
              <a:buFont typeface="Arial"/>
              <a:buNone/>
            </a:pPr>
            <a:r>
              <a:rPr lang="en-US" sz="1600">
                <a:solidFill>
                  <a:schemeClr val="dk1"/>
                </a:solidFill>
              </a:rPr>
              <a:t>Ratcliffe, J. H., &amp; McCullagh, M. J. (1998). Aoristic crime analysis.</a:t>
            </a:r>
            <a:r>
              <a:rPr lang="en-US" sz="1600" i="1">
                <a:solidFill>
                  <a:schemeClr val="dk1"/>
                </a:solidFill>
              </a:rPr>
              <a:t> International Journal of Geographical Information Science, 12</a:t>
            </a:r>
            <a:r>
              <a:rPr lang="en-US" sz="1600">
                <a:solidFill>
                  <a:schemeClr val="dk1"/>
                </a:solidFill>
              </a:rPr>
              <a:t>(7), 751-764.</a:t>
            </a:r>
            <a:endParaRPr sz="1600">
              <a:solidFill>
                <a:schemeClr val="dk1"/>
              </a:solidFill>
            </a:endParaRPr>
          </a:p>
          <a:p>
            <a:pPr marL="292100" lvl="0" indent="-279400" algn="l" rtl="0">
              <a:lnSpc>
                <a:spcPct val="200000"/>
              </a:lnSpc>
              <a:spcBef>
                <a:spcPts val="1200"/>
              </a:spcBef>
              <a:spcAft>
                <a:spcPts val="0"/>
              </a:spcAft>
              <a:buClr>
                <a:schemeClr val="dk1"/>
              </a:buClr>
              <a:buSzPts val="1100"/>
              <a:buFont typeface="Arial"/>
              <a:buNone/>
            </a:pPr>
            <a:r>
              <a:rPr lang="en-US" sz="1600">
                <a:solidFill>
                  <a:schemeClr val="dk1"/>
                </a:solidFill>
              </a:rPr>
              <a:t>Sathyadevan, S., Devan, M. S., &amp; Gangadharan, S. S. (2014). Crime analysis and prediction using data mining. Paper presented at the </a:t>
            </a:r>
            <a:r>
              <a:rPr lang="en-US" sz="1600" i="1">
                <a:solidFill>
                  <a:schemeClr val="dk1"/>
                </a:solidFill>
              </a:rPr>
              <a:t>2014 First International Conference on Networks &amp; Soft Computing (ICNSC2014), </a:t>
            </a:r>
            <a:r>
              <a:rPr lang="en-US" sz="1600">
                <a:solidFill>
                  <a:schemeClr val="dk1"/>
                </a:solidFill>
              </a:rPr>
              <a:t>406-412.</a:t>
            </a:r>
            <a:endParaRPr sz="1600">
              <a:solidFill>
                <a:schemeClr val="dk1"/>
              </a:solidFill>
            </a:endParaRPr>
          </a:p>
          <a:p>
            <a:pPr marL="292100" lvl="0" indent="-279400" algn="l" rtl="0">
              <a:lnSpc>
                <a:spcPct val="200000"/>
              </a:lnSpc>
              <a:spcBef>
                <a:spcPts val="1200"/>
              </a:spcBef>
              <a:spcAft>
                <a:spcPts val="0"/>
              </a:spcAft>
              <a:buNone/>
            </a:pPr>
            <a:r>
              <a:rPr lang="en-US" sz="1600">
                <a:solidFill>
                  <a:schemeClr val="dk1"/>
                </a:solidFill>
              </a:rPr>
              <a:t>Shaw, S., Vermeulen, A., Gupta, A., &amp; Kjerrumgaard, D. (2016). Practical Hive A Guide to Hadoop’s Data Warehouse </a:t>
            </a:r>
            <a:endParaRPr sz="1600">
              <a:solidFill>
                <a:schemeClr val="dk1"/>
              </a:solidFill>
            </a:endParaRPr>
          </a:p>
          <a:p>
            <a:pPr marL="292100" lvl="0" indent="-279400" algn="l" rtl="0">
              <a:lnSpc>
                <a:spcPct val="200000"/>
              </a:lnSpc>
              <a:spcBef>
                <a:spcPts val="1200"/>
              </a:spcBef>
              <a:spcAft>
                <a:spcPts val="0"/>
              </a:spcAft>
              <a:buNone/>
            </a:pPr>
            <a:r>
              <a:rPr lang="en-US" sz="1300">
                <a:solidFill>
                  <a:schemeClr val="dk1"/>
                </a:solidFill>
              </a:rPr>
              <a:t>Bachner, J. (2013). </a:t>
            </a:r>
            <a:r>
              <a:rPr lang="en-US" sz="1300" i="1">
                <a:solidFill>
                  <a:schemeClr val="dk1"/>
                </a:solidFill>
              </a:rPr>
              <a:t>Predictive policing: preventing crime with data and analytics</a:t>
            </a:r>
            <a:r>
              <a:rPr lang="en-US" sz="1300">
                <a:solidFill>
                  <a:schemeClr val="dk1"/>
                </a:solidFill>
              </a:rPr>
              <a:t>. IBM Center for the Business of Government Washington, DC</a:t>
            </a:r>
            <a:endParaRPr sz="1300">
              <a:solidFill>
                <a:schemeClr val="dk1"/>
              </a:solidFill>
            </a:endParaRPr>
          </a:p>
          <a:p>
            <a:pPr marL="292100" lvl="0" indent="-279400" algn="l" rtl="0">
              <a:lnSpc>
                <a:spcPct val="200000"/>
              </a:lnSpc>
              <a:spcBef>
                <a:spcPts val="1200"/>
              </a:spcBef>
              <a:spcAft>
                <a:spcPts val="0"/>
              </a:spcAft>
              <a:buClr>
                <a:schemeClr val="dk1"/>
              </a:buClr>
              <a:buSzPts val="1100"/>
              <a:buFont typeface="Arial"/>
              <a:buNone/>
            </a:pPr>
            <a:endParaRPr sz="1300">
              <a:solidFill>
                <a:schemeClr val="dk1"/>
              </a:solidFill>
            </a:endParaRPr>
          </a:p>
          <a:p>
            <a:pPr marL="0" lvl="0" indent="0" algn="l" rtl="0">
              <a:spcBef>
                <a:spcPts val="1200"/>
              </a:spcBef>
              <a:spcAft>
                <a:spcPts val="1600"/>
              </a:spcAft>
              <a:buNone/>
            </a:pPr>
            <a:endParaRPr sz="2900"/>
          </a:p>
        </p:txBody>
      </p:sp>
      <p:sp>
        <p:nvSpPr>
          <p:cNvPr id="560" name="Google Shape;560;g23a48a1d095_6_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39</a:t>
            </a:fld>
            <a:endParaRPr/>
          </a:p>
        </p:txBody>
      </p:sp>
      <p:sp>
        <p:nvSpPr>
          <p:cNvPr id="561" name="Google Shape;561;g23a48a1d095_6_7"/>
          <p:cNvSpPr/>
          <p:nvPr/>
        </p:nvSpPr>
        <p:spPr>
          <a:xfrm>
            <a:off x="0" y="71300"/>
            <a:ext cx="12192000" cy="12855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3000">
                <a:solidFill>
                  <a:schemeClr val="lt1"/>
                </a:solidFill>
                <a:latin typeface="Libre Franklin"/>
                <a:ea typeface="Libre Franklin"/>
                <a:cs typeface="Libre Franklin"/>
                <a:sym typeface="Libre Franklin"/>
              </a:rPr>
              <a:t>References</a:t>
            </a:r>
            <a:endParaRPr sz="3000">
              <a:solidFill>
                <a:schemeClr val="lt1"/>
              </a:solidFill>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e7648bb64_0_6"/>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3" name="Google Shape;163;g22e7648bb64_0_6"/>
          <p:cNvSpPr txBox="1">
            <a:spLocks noGrp="1"/>
          </p:cNvSpPr>
          <p:nvPr>
            <p:ph type="title"/>
          </p:nvPr>
        </p:nvSpPr>
        <p:spPr>
          <a:xfrm>
            <a:off x="609600" y="-399626"/>
            <a:ext cx="109728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3200">
                <a:solidFill>
                  <a:schemeClr val="lt1"/>
                </a:solidFill>
                <a:latin typeface="Calibri"/>
                <a:ea typeface="Calibri"/>
                <a:cs typeface="Calibri"/>
                <a:sym typeface="Calibri"/>
              </a:rPr>
              <a:t>Business Question With Justification(contd) </a:t>
            </a:r>
            <a:endParaRPr sz="3200"/>
          </a:p>
        </p:txBody>
      </p:sp>
      <p:graphicFrame>
        <p:nvGraphicFramePr>
          <p:cNvPr id="164" name="Google Shape;164;g22e7648bb64_0_6"/>
          <p:cNvGraphicFramePr/>
          <p:nvPr/>
        </p:nvGraphicFramePr>
        <p:xfrm>
          <a:off x="614350" y="1822625"/>
          <a:ext cx="10963275" cy="4170119"/>
        </p:xfrm>
        <a:graphic>
          <a:graphicData uri="http://schemas.openxmlformats.org/drawingml/2006/table">
            <a:tbl>
              <a:tblPr>
                <a:noFill/>
                <a:tableStyleId>{98AFEFC7-05EB-49B3-89FC-D6254B664688}</a:tableStyleId>
              </a:tblPr>
              <a:tblGrid>
                <a:gridCol w="4991100">
                  <a:extLst>
                    <a:ext uri="{9D8B030D-6E8A-4147-A177-3AD203B41FA5}">
                      <a16:colId xmlns:a16="http://schemas.microsoft.com/office/drawing/2014/main" val="20000"/>
                    </a:ext>
                  </a:extLst>
                </a:gridCol>
                <a:gridCol w="5972175">
                  <a:extLst>
                    <a:ext uri="{9D8B030D-6E8A-4147-A177-3AD203B41FA5}">
                      <a16:colId xmlns:a16="http://schemas.microsoft.com/office/drawing/2014/main" val="20001"/>
                    </a:ext>
                  </a:extLst>
                </a:gridCol>
              </a:tblGrid>
              <a:tr h="419100">
                <a:tc>
                  <a:txBody>
                    <a:bodyPr/>
                    <a:lstStyle/>
                    <a:p>
                      <a:pPr marL="0" lvl="0" indent="0" algn="l" rtl="0">
                        <a:lnSpc>
                          <a:spcPct val="115000"/>
                        </a:lnSpc>
                        <a:spcBef>
                          <a:spcPts val="0"/>
                        </a:spcBef>
                        <a:spcAft>
                          <a:spcPts val="0"/>
                        </a:spcAft>
                        <a:buNone/>
                      </a:pPr>
                      <a:r>
                        <a:rPr lang="en-US" sz="1800" b="1">
                          <a:solidFill>
                            <a:srgbClr val="FFFFFF"/>
                          </a:solidFill>
                        </a:rPr>
                        <a:t>Question</a:t>
                      </a:r>
                      <a:endParaRPr sz="1800" b="1">
                        <a:solidFill>
                          <a:srgbClr val="FFFFFF"/>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C0444"/>
                    </a:solidFill>
                  </a:tcPr>
                </a:tc>
                <a:tc>
                  <a:txBody>
                    <a:bodyPr/>
                    <a:lstStyle/>
                    <a:p>
                      <a:pPr marL="0" lvl="0" indent="0" algn="l" rtl="0">
                        <a:lnSpc>
                          <a:spcPct val="115000"/>
                        </a:lnSpc>
                        <a:spcBef>
                          <a:spcPts val="0"/>
                        </a:spcBef>
                        <a:spcAft>
                          <a:spcPts val="0"/>
                        </a:spcAft>
                        <a:buNone/>
                      </a:pPr>
                      <a:r>
                        <a:rPr lang="en-US" sz="1800" b="1">
                          <a:solidFill>
                            <a:srgbClr val="FFFFFF"/>
                          </a:solidFill>
                        </a:rPr>
                        <a:t>Justification</a:t>
                      </a:r>
                      <a:endParaRPr sz="1800" b="1">
                        <a:solidFill>
                          <a:srgbClr val="FFFFFF"/>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000000"/>
                      </a:solidFill>
                      <a:prstDash val="solid"/>
                      <a:round/>
                      <a:headEnd type="none" w="sm" len="sm"/>
                      <a:tailEnd type="none" w="sm" len="sm"/>
                    </a:lnB>
                    <a:solidFill>
                      <a:srgbClr val="8C0444"/>
                    </a:solidFill>
                  </a:tcPr>
                </a:tc>
                <a:extLst>
                  <a:ext uri="{0D108BD9-81ED-4DB2-BD59-A6C34878D82A}">
                    <a16:rowId xmlns:a16="http://schemas.microsoft.com/office/drawing/2014/main" val="10000"/>
                  </a:ext>
                </a:extLst>
              </a:tr>
              <a:tr h="2552700">
                <a:tc>
                  <a:txBody>
                    <a:bodyPr/>
                    <a:lstStyle/>
                    <a:p>
                      <a:pPr marL="0" lvl="0" indent="0" algn="l" rtl="0">
                        <a:lnSpc>
                          <a:spcPct val="115000"/>
                        </a:lnSpc>
                        <a:spcBef>
                          <a:spcPts val="0"/>
                        </a:spcBef>
                        <a:spcAft>
                          <a:spcPts val="0"/>
                        </a:spcAft>
                        <a:buNone/>
                      </a:pPr>
                      <a:r>
                        <a:rPr lang="en-US" sz="1600" b="1"/>
                        <a:t>4</a:t>
                      </a:r>
                      <a:r>
                        <a:rPr lang="en-US" sz="1600"/>
                        <a:t>.</a:t>
                      </a:r>
                      <a:r>
                        <a:rPr lang="en-US" sz="1600" b="1"/>
                        <a:t>How many reported crime cases by type were completed monthly by investigation in all regions of London from 2016 to 2019?</a:t>
                      </a:r>
                      <a:endParaRPr sz="1600" b="1"/>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US" sz="1600"/>
                        <a:t>5.</a:t>
                      </a:r>
                      <a:r>
                        <a:rPr lang="en-US" sz="1600" b="1"/>
                        <a:t>What are the top 3 subregions with highest crime rate in  Boroughs of London in 2019 are most in need of increased security measures?</a:t>
                      </a:r>
                      <a:endParaRPr sz="1600" b="1"/>
                    </a:p>
                  </a:txBody>
                  <a:tcPr marL="91450" marR="91450" marT="45725" marB="45725">
                    <a:lnL w="12700" cap="flat" cmpd="sng">
                      <a:solidFill>
                        <a:srgbClr val="FFFFFF"/>
                      </a:solidFill>
                      <a:prstDash val="solid"/>
                      <a:round/>
                      <a:headEnd type="none" w="sm" len="sm"/>
                      <a:tailEnd type="none" w="sm" len="sm"/>
                    </a:lnL>
                    <a:lnR w="12700" cap="flat" cmpd="sng">
                      <a:solidFill>
                        <a:srgbClr val="000000"/>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b="1"/>
                        <a:t>Assessing crime trends:</a:t>
                      </a:r>
                      <a:r>
                        <a:rPr lang="en-US"/>
                        <a:t> By analysing the number of reported crime type cases completed by investigation in all regions of London monthly from 2016 to 2019, we will be able to assess trends in crime over time. This can help identify if certain types of crimes are on the rise or decline, which regions are most affected by crime, and whether there are any seasonal or cyclical patterns to crime.</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US" b="1"/>
                        <a:t>Identifying high-risk areas:</a:t>
                      </a:r>
                      <a:r>
                        <a:rPr lang="en-US"/>
                        <a:t> Analysing crime rates in different regions and subregions of London can help identify areas that are at higher risk of criminal activity. This information can be used by law enforcement agencies and other organizations to focus their efforts and resources on these areas and implement targeted security measures that address the specific needs of each location.</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65" name="Google Shape;165;g22e7648bb64_0_6"/>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4</a:t>
            </a:fld>
            <a:endParaRPr/>
          </a:p>
        </p:txBody>
      </p:sp>
      <p:pic>
        <p:nvPicPr>
          <p:cNvPr id="4" name="Audio 3">
            <a:hlinkClick r:id="" action="ppaction://media"/>
            <a:extLst>
              <a:ext uri="{FF2B5EF4-FFF2-40B4-BE49-F238E27FC236}">
                <a16:creationId xmlns:a16="http://schemas.microsoft.com/office/drawing/2014/main" id="{691BF735-0A51-993F-71BA-C9EE40919A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30"/>
    </mc:Choice>
    <mc:Fallback>
      <p:transition spd="slow" advTm="5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375bcaab41_0_0"/>
          <p:cNvSpPr txBox="1">
            <a:spLocks noGrp="1"/>
          </p:cNvSpPr>
          <p:nvPr>
            <p:ph type="title"/>
          </p:nvPr>
        </p:nvSpPr>
        <p:spPr>
          <a:xfrm>
            <a:off x="609600" y="-399626"/>
            <a:ext cx="109728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Bookman Old Style"/>
              <a:buNone/>
            </a:pPr>
            <a:r>
              <a:rPr lang="en-US" sz="4400">
                <a:solidFill>
                  <a:schemeClr val="lt1"/>
                </a:solidFill>
              </a:rPr>
              <a:t>Dataset</a:t>
            </a:r>
            <a:endParaRPr sz="4400">
              <a:solidFill>
                <a:schemeClr val="lt1"/>
              </a:solidFill>
              <a:latin typeface="Calibri"/>
              <a:ea typeface="Calibri"/>
              <a:cs typeface="Calibri"/>
              <a:sym typeface="Calibri"/>
            </a:endParaRPr>
          </a:p>
        </p:txBody>
      </p:sp>
      <p:graphicFrame>
        <p:nvGraphicFramePr>
          <p:cNvPr id="171" name="Google Shape;171;g2375bcaab41_0_0"/>
          <p:cNvGraphicFramePr/>
          <p:nvPr/>
        </p:nvGraphicFramePr>
        <p:xfrm>
          <a:off x="602763" y="636313"/>
          <a:ext cx="10972800" cy="5184408"/>
        </p:xfrm>
        <a:graphic>
          <a:graphicData uri="http://schemas.openxmlformats.org/drawingml/2006/table">
            <a:tbl>
              <a:tblPr>
                <a:noFill/>
                <a:tableStyleId>{98AFEFC7-05EB-49B3-89FC-D6254B664688}</a:tableStyleId>
              </a:tblPr>
              <a:tblGrid>
                <a:gridCol w="2064500">
                  <a:extLst>
                    <a:ext uri="{9D8B030D-6E8A-4147-A177-3AD203B41FA5}">
                      <a16:colId xmlns:a16="http://schemas.microsoft.com/office/drawing/2014/main" val="20000"/>
                    </a:ext>
                  </a:extLst>
                </a:gridCol>
                <a:gridCol w="2929450">
                  <a:extLst>
                    <a:ext uri="{9D8B030D-6E8A-4147-A177-3AD203B41FA5}">
                      <a16:colId xmlns:a16="http://schemas.microsoft.com/office/drawing/2014/main" val="20001"/>
                    </a:ext>
                  </a:extLst>
                </a:gridCol>
                <a:gridCol w="1963775">
                  <a:extLst>
                    <a:ext uri="{9D8B030D-6E8A-4147-A177-3AD203B41FA5}">
                      <a16:colId xmlns:a16="http://schemas.microsoft.com/office/drawing/2014/main" val="20002"/>
                    </a:ext>
                  </a:extLst>
                </a:gridCol>
                <a:gridCol w="2402025">
                  <a:extLst>
                    <a:ext uri="{9D8B030D-6E8A-4147-A177-3AD203B41FA5}">
                      <a16:colId xmlns:a16="http://schemas.microsoft.com/office/drawing/2014/main" val="20003"/>
                    </a:ext>
                  </a:extLst>
                </a:gridCol>
                <a:gridCol w="1613050">
                  <a:extLst>
                    <a:ext uri="{9D8B030D-6E8A-4147-A177-3AD203B41FA5}">
                      <a16:colId xmlns:a16="http://schemas.microsoft.com/office/drawing/2014/main" val="20004"/>
                    </a:ext>
                  </a:extLst>
                </a:gridCol>
              </a:tblGrid>
              <a:tr h="543900">
                <a:tc>
                  <a:txBody>
                    <a:bodyPr/>
                    <a:lstStyle/>
                    <a:p>
                      <a:pPr marL="0" lvl="0" indent="0" algn="ctr" rtl="0">
                        <a:lnSpc>
                          <a:spcPct val="115000"/>
                        </a:lnSpc>
                        <a:spcBef>
                          <a:spcPts val="0"/>
                        </a:spcBef>
                        <a:spcAft>
                          <a:spcPts val="0"/>
                        </a:spcAft>
                        <a:buNone/>
                      </a:pPr>
                      <a:r>
                        <a:rPr lang="en-US" b="1">
                          <a:solidFill>
                            <a:srgbClr val="FFFFFF"/>
                          </a:solidFill>
                        </a:rPr>
                        <a:t>Data Parameter</a:t>
                      </a:r>
                      <a:endParaRPr b="1">
                        <a:solidFill>
                          <a:srgbClr val="FFFFFF"/>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000000"/>
                      </a:solidFill>
                      <a:prstDash val="solid"/>
                      <a:round/>
                      <a:headEnd type="none" w="sm" len="sm"/>
                      <a:tailEnd type="none" w="sm" len="sm"/>
                    </a:lnB>
                    <a:solidFill>
                      <a:srgbClr val="8C0444"/>
                    </a:solidFill>
                  </a:tcPr>
                </a:tc>
                <a:tc>
                  <a:txBody>
                    <a:bodyPr/>
                    <a:lstStyle/>
                    <a:p>
                      <a:pPr marL="0" lvl="0" indent="0" algn="ctr" rtl="0">
                        <a:lnSpc>
                          <a:spcPct val="115000"/>
                        </a:lnSpc>
                        <a:spcBef>
                          <a:spcPts val="0"/>
                        </a:spcBef>
                        <a:spcAft>
                          <a:spcPts val="0"/>
                        </a:spcAft>
                        <a:buNone/>
                      </a:pPr>
                      <a:r>
                        <a:rPr lang="en-US" b="1">
                          <a:solidFill>
                            <a:srgbClr val="FFFFFF"/>
                          </a:solidFill>
                        </a:rPr>
                        <a:t>Source</a:t>
                      </a:r>
                      <a:endParaRPr b="1">
                        <a:solidFill>
                          <a:srgbClr val="FFFFFF"/>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000000"/>
                      </a:solidFill>
                      <a:prstDash val="solid"/>
                      <a:round/>
                      <a:headEnd type="none" w="sm" len="sm"/>
                      <a:tailEnd type="none" w="sm" len="sm"/>
                    </a:lnB>
                    <a:solidFill>
                      <a:srgbClr val="8C0444"/>
                    </a:solidFill>
                  </a:tcPr>
                </a:tc>
                <a:tc>
                  <a:txBody>
                    <a:bodyPr/>
                    <a:lstStyle/>
                    <a:p>
                      <a:pPr marL="0" lvl="0" indent="0" algn="ctr" rtl="0">
                        <a:lnSpc>
                          <a:spcPct val="115000"/>
                        </a:lnSpc>
                        <a:spcBef>
                          <a:spcPts val="0"/>
                        </a:spcBef>
                        <a:spcAft>
                          <a:spcPts val="0"/>
                        </a:spcAft>
                        <a:buNone/>
                      </a:pPr>
                      <a:r>
                        <a:rPr lang="en-US" b="1">
                          <a:solidFill>
                            <a:srgbClr val="FFFFFF"/>
                          </a:solidFill>
                        </a:rPr>
                        <a:t>Granularity</a:t>
                      </a:r>
                      <a:endParaRPr b="1">
                        <a:solidFill>
                          <a:srgbClr val="FFFFFF"/>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000000"/>
                      </a:solidFill>
                      <a:prstDash val="solid"/>
                      <a:round/>
                      <a:headEnd type="none" w="sm" len="sm"/>
                      <a:tailEnd type="none" w="sm" len="sm"/>
                    </a:lnB>
                    <a:solidFill>
                      <a:srgbClr val="8C0444"/>
                    </a:solidFill>
                  </a:tcPr>
                </a:tc>
                <a:tc>
                  <a:txBody>
                    <a:bodyPr/>
                    <a:lstStyle/>
                    <a:p>
                      <a:pPr marL="0" lvl="0" indent="0" algn="ctr" rtl="0">
                        <a:lnSpc>
                          <a:spcPct val="115000"/>
                        </a:lnSpc>
                        <a:spcBef>
                          <a:spcPts val="0"/>
                        </a:spcBef>
                        <a:spcAft>
                          <a:spcPts val="0"/>
                        </a:spcAft>
                        <a:buNone/>
                      </a:pPr>
                      <a:r>
                        <a:rPr lang="en-US" b="1">
                          <a:solidFill>
                            <a:srgbClr val="FFFFFF"/>
                          </a:solidFill>
                        </a:rPr>
                        <a:t>Available Variables</a:t>
                      </a:r>
                      <a:endParaRPr b="1">
                        <a:solidFill>
                          <a:srgbClr val="FFFFFF"/>
                        </a:solidFill>
                      </a:endParaRPr>
                    </a:p>
                    <a:p>
                      <a:pPr marL="0" lvl="0" indent="0" algn="ctr" rtl="0">
                        <a:lnSpc>
                          <a:spcPct val="115000"/>
                        </a:lnSpc>
                        <a:spcBef>
                          <a:spcPts val="0"/>
                        </a:spcBef>
                        <a:spcAft>
                          <a:spcPts val="0"/>
                        </a:spcAft>
                        <a:buNone/>
                      </a:pPr>
                      <a:endParaRPr b="1">
                        <a:solidFill>
                          <a:srgbClr val="FFFFFF"/>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000000"/>
                      </a:solidFill>
                      <a:prstDash val="solid"/>
                      <a:round/>
                      <a:headEnd type="none" w="sm" len="sm"/>
                      <a:tailEnd type="none" w="sm" len="sm"/>
                    </a:lnB>
                    <a:solidFill>
                      <a:srgbClr val="8C0444"/>
                    </a:solidFill>
                  </a:tcPr>
                </a:tc>
                <a:tc>
                  <a:txBody>
                    <a:bodyPr/>
                    <a:lstStyle/>
                    <a:p>
                      <a:pPr marL="0" lvl="0" indent="0" algn="ctr" rtl="0">
                        <a:lnSpc>
                          <a:spcPct val="115000"/>
                        </a:lnSpc>
                        <a:spcBef>
                          <a:spcPts val="0"/>
                        </a:spcBef>
                        <a:spcAft>
                          <a:spcPts val="0"/>
                        </a:spcAft>
                        <a:buNone/>
                      </a:pPr>
                      <a:r>
                        <a:rPr lang="en-US" b="1">
                          <a:solidFill>
                            <a:srgbClr val="FFFFFF"/>
                          </a:solidFill>
                        </a:rPr>
                        <a:t>Year Of Data</a:t>
                      </a:r>
                      <a:endParaRPr b="1">
                        <a:solidFill>
                          <a:srgbClr val="FFFFFF"/>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000000"/>
                      </a:solidFill>
                      <a:prstDash val="solid"/>
                      <a:round/>
                      <a:headEnd type="none" w="sm" len="sm"/>
                      <a:tailEnd type="none" w="sm" len="sm"/>
                    </a:lnB>
                    <a:solidFill>
                      <a:srgbClr val="8C0444"/>
                    </a:solidFill>
                  </a:tcPr>
                </a:tc>
                <a:extLst>
                  <a:ext uri="{0D108BD9-81ED-4DB2-BD59-A6C34878D82A}">
                    <a16:rowId xmlns:a16="http://schemas.microsoft.com/office/drawing/2014/main" val="10000"/>
                  </a:ext>
                </a:extLst>
              </a:tr>
              <a:tr h="473275">
                <a:tc>
                  <a:txBody>
                    <a:bodyPr/>
                    <a:lstStyle/>
                    <a:p>
                      <a:pPr marL="0" lvl="0" indent="0" algn="l" rtl="0">
                        <a:lnSpc>
                          <a:spcPct val="115000"/>
                        </a:lnSpc>
                        <a:spcBef>
                          <a:spcPts val="0"/>
                        </a:spcBef>
                        <a:spcAft>
                          <a:spcPts val="0"/>
                        </a:spcAft>
                        <a:buNone/>
                      </a:pPr>
                      <a:r>
                        <a:rPr lang="en-US" sz="1200"/>
                        <a:t>London crime data</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lnSpc>
                          <a:spcPct val="115000"/>
                        </a:lnSpc>
                        <a:spcBef>
                          <a:spcPts val="0"/>
                        </a:spcBef>
                        <a:spcAft>
                          <a:spcPts val="0"/>
                        </a:spcAft>
                        <a:buNone/>
                      </a:pPr>
                      <a:r>
                        <a:rPr lang="en-US" sz="1200"/>
                        <a:t>https://data.police.uk/data</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lnSpc>
                          <a:spcPct val="115000"/>
                        </a:lnSpc>
                        <a:spcBef>
                          <a:spcPts val="0"/>
                        </a:spcBef>
                        <a:spcAft>
                          <a:spcPts val="0"/>
                        </a:spcAft>
                        <a:buNone/>
                      </a:pPr>
                      <a:r>
                        <a:rPr lang="en-US" sz="1200"/>
                        <a:t>Month</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lnSpc>
                          <a:spcPct val="115000"/>
                        </a:lnSpc>
                        <a:spcBef>
                          <a:spcPts val="0"/>
                        </a:spcBef>
                        <a:spcAft>
                          <a:spcPts val="0"/>
                        </a:spcAft>
                        <a:buNone/>
                      </a:pPr>
                      <a:r>
                        <a:rPr lang="en-US" sz="1200"/>
                        <a:t>Location, LSOA code, Crime type, outcome category</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lnSpc>
                          <a:spcPct val="115000"/>
                        </a:lnSpc>
                        <a:spcBef>
                          <a:spcPts val="0"/>
                        </a:spcBef>
                        <a:spcAft>
                          <a:spcPts val="0"/>
                        </a:spcAft>
                        <a:buNone/>
                      </a:pPr>
                      <a:r>
                        <a:rPr lang="en-US" sz="1200"/>
                        <a:t>2016-2019</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extLst>
                  <a:ext uri="{0D108BD9-81ED-4DB2-BD59-A6C34878D82A}">
                    <a16:rowId xmlns:a16="http://schemas.microsoft.com/office/drawing/2014/main" val="10001"/>
                  </a:ext>
                </a:extLst>
              </a:tr>
              <a:tr h="473275">
                <a:tc>
                  <a:txBody>
                    <a:bodyPr/>
                    <a:lstStyle/>
                    <a:p>
                      <a:pPr marL="0" lvl="0" indent="0" algn="l" rtl="0">
                        <a:lnSpc>
                          <a:spcPct val="115000"/>
                        </a:lnSpc>
                        <a:spcBef>
                          <a:spcPts val="0"/>
                        </a:spcBef>
                        <a:spcAft>
                          <a:spcPts val="0"/>
                        </a:spcAft>
                        <a:buNone/>
                      </a:pPr>
                      <a:r>
                        <a:rPr lang="en-US" sz="1200"/>
                        <a:t>Earnings data in London</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lnSpc>
                          <a:spcPct val="115000"/>
                        </a:lnSpc>
                        <a:spcBef>
                          <a:spcPts val="0"/>
                        </a:spcBef>
                        <a:spcAft>
                          <a:spcPts val="0"/>
                        </a:spcAft>
                        <a:buNone/>
                      </a:pPr>
                      <a:r>
                        <a:rPr lang="en-US" sz="1200"/>
                        <a:t>https://www.nomisweb.co.uk/</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lnSpc>
                          <a:spcPct val="115000"/>
                        </a:lnSpc>
                        <a:spcBef>
                          <a:spcPts val="0"/>
                        </a:spcBef>
                        <a:spcAft>
                          <a:spcPts val="0"/>
                        </a:spcAft>
                        <a:buNone/>
                      </a:pPr>
                      <a:r>
                        <a:rPr lang="en-US" sz="1200"/>
                        <a:t>Year</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lnSpc>
                          <a:spcPct val="115000"/>
                        </a:lnSpc>
                        <a:spcBef>
                          <a:spcPts val="0"/>
                        </a:spcBef>
                        <a:spcAft>
                          <a:spcPts val="0"/>
                        </a:spcAft>
                        <a:buNone/>
                      </a:pPr>
                      <a:r>
                        <a:rPr lang="en-US" sz="1200"/>
                        <a:t>LSOA code, LSOA name, Employment variables</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lnSpc>
                          <a:spcPct val="115000"/>
                        </a:lnSpc>
                        <a:spcBef>
                          <a:spcPts val="0"/>
                        </a:spcBef>
                        <a:spcAft>
                          <a:spcPts val="0"/>
                        </a:spcAft>
                        <a:buNone/>
                      </a:pPr>
                      <a:r>
                        <a:rPr lang="en-US" sz="1200"/>
                        <a:t>2002 - 2021</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extLst>
                  <a:ext uri="{0D108BD9-81ED-4DB2-BD59-A6C34878D82A}">
                    <a16:rowId xmlns:a16="http://schemas.microsoft.com/office/drawing/2014/main" val="10002"/>
                  </a:ext>
                </a:extLst>
              </a:tr>
              <a:tr h="1056025">
                <a:tc>
                  <a:txBody>
                    <a:bodyPr/>
                    <a:lstStyle/>
                    <a:p>
                      <a:pPr marL="0" lvl="0" indent="0" algn="l" rtl="0">
                        <a:lnSpc>
                          <a:spcPct val="115000"/>
                        </a:lnSpc>
                        <a:spcBef>
                          <a:spcPts val="0"/>
                        </a:spcBef>
                        <a:spcAft>
                          <a:spcPts val="0"/>
                        </a:spcAft>
                        <a:buNone/>
                      </a:pPr>
                      <a:r>
                        <a:rPr lang="en-US" sz="1200"/>
                        <a:t>Employment Rate and Unemployment Rate by Ethnic Group &amp; Nationality, Borough</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US" sz="1200"/>
                        <a:t>https://www.ons.gov.uk/employmentandlabourmarket/peopleinwork/earningsandworkinghours/datasets/smallareaincomeestimatesformiddlelayersuperoutputareasenglandandwales</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US" sz="1200"/>
                        <a:t>Year</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US" sz="1200"/>
                        <a:t>LSOA code, LSOA name, Employment variables - 2019 - 2021</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200"/>
                        <a:t>2016-2019</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1056025">
                <a:tc>
                  <a:txBody>
                    <a:bodyPr/>
                    <a:lstStyle/>
                    <a:p>
                      <a:pPr marL="0" lvl="0" indent="0" algn="l" rtl="0">
                        <a:lnSpc>
                          <a:spcPct val="115000"/>
                        </a:lnSpc>
                        <a:spcBef>
                          <a:spcPts val="0"/>
                        </a:spcBef>
                        <a:spcAft>
                          <a:spcPts val="0"/>
                        </a:spcAft>
                        <a:buNone/>
                      </a:pPr>
                      <a:r>
                        <a:rPr lang="en-US" sz="1200"/>
                        <a:t>Income estimates for small areas, England and Wales</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US" sz="1200"/>
                        <a:t>https://www.ons.gov.uk/employmentandlabourmarket/peopleinwork/earningsandworkinghours/datasets/smallareaincomeestimatesformiddlelayersuperoutputareasenglandandwales</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US" sz="1200"/>
                        <a:t>Year</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US" sz="1200"/>
                        <a:t>Average income, net income, Net income before house rent, Net income after house rent</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200"/>
                        <a:t>2016-2019</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1384325">
                <a:tc>
                  <a:txBody>
                    <a:bodyPr/>
                    <a:lstStyle/>
                    <a:p>
                      <a:pPr marL="0" lvl="0" indent="0" algn="l" rtl="0">
                        <a:lnSpc>
                          <a:spcPct val="115000"/>
                        </a:lnSpc>
                        <a:spcBef>
                          <a:spcPts val="0"/>
                        </a:spcBef>
                        <a:spcAft>
                          <a:spcPts val="0"/>
                        </a:spcAft>
                        <a:buNone/>
                      </a:pPr>
                      <a:r>
                        <a:rPr lang="en-US" sz="1200"/>
                        <a:t>land area population density</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lnSpc>
                          <a:spcPct val="115000"/>
                        </a:lnSpc>
                        <a:spcBef>
                          <a:spcPts val="0"/>
                        </a:spcBef>
                        <a:spcAft>
                          <a:spcPts val="0"/>
                        </a:spcAft>
                        <a:buNone/>
                      </a:pPr>
                      <a:r>
                        <a:rPr lang="en-US" sz="1200"/>
                        <a:t>https://data.london.gov.uk/dataset/land-area-and-population-density-ward-and-borough</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spcBef>
                          <a:spcPts val="0"/>
                        </a:spcBef>
                        <a:spcAft>
                          <a:spcPts val="0"/>
                        </a:spcAft>
                        <a:buNone/>
                      </a:pP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lnSpc>
                          <a:spcPct val="115000"/>
                        </a:lnSpc>
                        <a:spcBef>
                          <a:spcPts val="0"/>
                        </a:spcBef>
                        <a:spcAft>
                          <a:spcPts val="0"/>
                        </a:spcAft>
                        <a:buNone/>
                      </a:pPr>
                      <a:r>
                        <a:rPr lang="en-US" sz="1200"/>
                        <a:t>Area codes, Area name, inner/outer London, Population estimate/projection, Inland area, total area, population per hectare, square kilometre, census population - 2011,</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tc>
                  <a:txBody>
                    <a:bodyPr/>
                    <a:lstStyle/>
                    <a:p>
                      <a:pPr marL="0" lvl="0" indent="0" algn="l" rtl="0">
                        <a:spcBef>
                          <a:spcPts val="0"/>
                        </a:spcBef>
                        <a:spcAft>
                          <a:spcPts val="0"/>
                        </a:spcAft>
                        <a:buNone/>
                      </a:pPr>
                      <a:r>
                        <a:rPr lang="en-US" sz="1200"/>
                        <a:t>2016-2022</a:t>
                      </a:r>
                      <a:endParaRPr sz="120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2C7E3"/>
                    </a:solidFill>
                  </a:tcPr>
                </a:tc>
                <a:extLst>
                  <a:ext uri="{0D108BD9-81ED-4DB2-BD59-A6C34878D82A}">
                    <a16:rowId xmlns:a16="http://schemas.microsoft.com/office/drawing/2014/main" val="10005"/>
                  </a:ext>
                </a:extLst>
              </a:tr>
            </a:tbl>
          </a:graphicData>
        </a:graphic>
      </p:graphicFrame>
      <p:sp>
        <p:nvSpPr>
          <p:cNvPr id="172" name="Google Shape;172;g2375bcaab41_0_0"/>
          <p:cNvSpPr txBox="1"/>
          <p:nvPr/>
        </p:nvSpPr>
        <p:spPr>
          <a:xfrm>
            <a:off x="602775" y="6046000"/>
            <a:ext cx="10972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t>Table 1:1 This tables shows all data we looked at, however we only used </a:t>
            </a:r>
            <a:r>
              <a:rPr lang="en-US" sz="1300" b="1"/>
              <a:t>london Crime data, Earning data in london and Land area population density for our analysis,</a:t>
            </a:r>
            <a:r>
              <a:rPr lang="en-US" sz="1300"/>
              <a:t> this three are highlighted </a:t>
            </a:r>
            <a:endParaRPr sz="1300"/>
          </a:p>
        </p:txBody>
      </p:sp>
      <p:sp>
        <p:nvSpPr>
          <p:cNvPr id="173" name="Google Shape;173;g2375bcaab41_0_0"/>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5</a:t>
            </a:fld>
            <a:endParaRPr/>
          </a:p>
        </p:txBody>
      </p:sp>
      <p:sp>
        <p:nvSpPr>
          <p:cNvPr id="174" name="Google Shape;174;g2375bcaab41_0_0"/>
          <p:cNvSpPr txBox="1"/>
          <p:nvPr/>
        </p:nvSpPr>
        <p:spPr>
          <a:xfrm>
            <a:off x="1184625" y="111725"/>
            <a:ext cx="9809100" cy="4617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US" sz="1800" b="1"/>
              <a:t>TABLE SHOWING DATA SOURCING </a:t>
            </a:r>
            <a:endParaRPr sz="1800" b="1"/>
          </a:p>
        </p:txBody>
      </p:sp>
      <p:pic>
        <p:nvPicPr>
          <p:cNvPr id="4" name="Audio 3">
            <a:hlinkClick r:id="" action="ppaction://media"/>
            <a:extLst>
              <a:ext uri="{FF2B5EF4-FFF2-40B4-BE49-F238E27FC236}">
                <a16:creationId xmlns:a16="http://schemas.microsoft.com/office/drawing/2014/main" id="{E8265C26-50AF-6E42-F1D2-622099E0FD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237"/>
    </mc:Choice>
    <mc:Fallback>
      <p:transition spd="slow" advTm="21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p:nvPr/>
        </p:nvSpPr>
        <p:spPr>
          <a:xfrm>
            <a:off x="0" y="0"/>
            <a:ext cx="12192000" cy="1236133"/>
          </a:xfrm>
          <a:prstGeom prst="snip1Rect">
            <a:avLst>
              <a:gd name="adj" fmla="val 0"/>
            </a:avLst>
          </a:prstGeom>
          <a:gradFill>
            <a:gsLst>
              <a:gs pos="0">
                <a:srgbClr val="640010"/>
              </a:gs>
              <a:gs pos="48000">
                <a:srgbClr val="8C0444"/>
              </a:gs>
              <a:gs pos="100000">
                <a:srgbClr val="9C054B"/>
              </a:gs>
            </a:gsLst>
            <a:lin ang="5400000"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0" name="Google Shape;180;p6"/>
          <p:cNvSpPr txBox="1">
            <a:spLocks noGrp="1"/>
          </p:cNvSpPr>
          <p:nvPr>
            <p:ph type="title"/>
          </p:nvPr>
        </p:nvSpPr>
        <p:spPr>
          <a:xfrm>
            <a:off x="609600" y="-399626"/>
            <a:ext cx="10972799"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Bookman Old Style"/>
              <a:buNone/>
            </a:pPr>
            <a:r>
              <a:rPr lang="en-US" sz="3200" b="1">
                <a:solidFill>
                  <a:schemeClr val="lt1"/>
                </a:solidFill>
                <a:latin typeface="Calibri"/>
                <a:ea typeface="Calibri"/>
                <a:cs typeface="Calibri"/>
                <a:sym typeface="Calibri"/>
              </a:rPr>
              <a:t>OVERVIEW OF DATASET</a:t>
            </a:r>
            <a:endParaRPr sz="3200" b="1">
              <a:solidFill>
                <a:schemeClr val="lt1"/>
              </a:solidFill>
              <a:latin typeface="Calibri"/>
              <a:ea typeface="Calibri"/>
              <a:cs typeface="Calibri"/>
              <a:sym typeface="Calibri"/>
            </a:endParaRPr>
          </a:p>
        </p:txBody>
      </p:sp>
      <p:sp>
        <p:nvSpPr>
          <p:cNvPr id="181" name="Google Shape;181;p6"/>
          <p:cNvSpPr txBox="1"/>
          <p:nvPr/>
        </p:nvSpPr>
        <p:spPr>
          <a:xfrm>
            <a:off x="571175" y="3835275"/>
            <a:ext cx="10388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1700">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1700">
              <a:solidFill>
                <a:schemeClr val="dk1"/>
              </a:solidFill>
              <a:latin typeface="Libre Franklin"/>
              <a:ea typeface="Libre Franklin"/>
              <a:cs typeface="Libre Franklin"/>
              <a:sym typeface="Libre Franklin"/>
            </a:endParaRPr>
          </a:p>
        </p:txBody>
      </p:sp>
      <p:sp>
        <p:nvSpPr>
          <p:cNvPr id="182" name="Google Shape;182;p6"/>
          <p:cNvSpPr txBox="1"/>
          <p:nvPr/>
        </p:nvSpPr>
        <p:spPr>
          <a:xfrm>
            <a:off x="326025" y="1848075"/>
            <a:ext cx="10551900" cy="7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rPr>
              <a:t>We selected </a:t>
            </a:r>
            <a:r>
              <a:rPr lang="en-US" sz="1700" b="1">
                <a:solidFill>
                  <a:schemeClr val="dk1"/>
                </a:solidFill>
              </a:rPr>
              <a:t>London Borough crime data</a:t>
            </a:r>
            <a:r>
              <a:rPr lang="en-US" sz="1700">
                <a:solidFill>
                  <a:schemeClr val="dk1"/>
                </a:solidFill>
              </a:rPr>
              <a:t> , </a:t>
            </a:r>
            <a:r>
              <a:rPr lang="en-US" sz="1700" b="1">
                <a:solidFill>
                  <a:schemeClr val="dk1"/>
                </a:solidFill>
              </a:rPr>
              <a:t>Earning data</a:t>
            </a:r>
            <a:r>
              <a:rPr lang="en-US" sz="1700">
                <a:solidFill>
                  <a:schemeClr val="dk1"/>
                </a:solidFill>
              </a:rPr>
              <a:t> and </a:t>
            </a:r>
            <a:r>
              <a:rPr lang="en-US" sz="1700" b="1">
                <a:solidFill>
                  <a:schemeClr val="dk1"/>
                </a:solidFill>
              </a:rPr>
              <a:t>land area population density </a:t>
            </a:r>
            <a:r>
              <a:rPr lang="en-US" sz="1700">
                <a:solidFill>
                  <a:schemeClr val="dk1"/>
                </a:solidFill>
              </a:rPr>
              <a:t>dataset for three years 2016-2019 </a:t>
            </a:r>
            <a:endParaRPr sz="1700">
              <a:solidFill>
                <a:schemeClr val="dk1"/>
              </a:solidFill>
            </a:endParaRPr>
          </a:p>
        </p:txBody>
      </p:sp>
      <p:sp>
        <p:nvSpPr>
          <p:cNvPr id="183" name="Google Shape;183;p6"/>
          <p:cNvSpPr txBox="1"/>
          <p:nvPr/>
        </p:nvSpPr>
        <p:spPr>
          <a:xfrm>
            <a:off x="326025" y="1452625"/>
            <a:ext cx="7458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latin typeface="Libre Franklin"/>
                <a:ea typeface="Libre Franklin"/>
                <a:cs typeface="Libre Franklin"/>
                <a:sym typeface="Libre Franklin"/>
              </a:rPr>
              <a:t>Chosen Dataset</a:t>
            </a:r>
            <a:endParaRPr sz="2000" b="1">
              <a:latin typeface="Libre Franklin"/>
              <a:ea typeface="Libre Franklin"/>
              <a:cs typeface="Libre Franklin"/>
              <a:sym typeface="Libre Franklin"/>
            </a:endParaRPr>
          </a:p>
        </p:txBody>
      </p:sp>
      <p:sp>
        <p:nvSpPr>
          <p:cNvPr id="184" name="Google Shape;184;p6"/>
          <p:cNvSpPr txBox="1"/>
          <p:nvPr/>
        </p:nvSpPr>
        <p:spPr>
          <a:xfrm>
            <a:off x="265525" y="2704400"/>
            <a:ext cx="111747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latin typeface="Libre Franklin"/>
                <a:ea typeface="Libre Franklin"/>
                <a:cs typeface="Libre Franklin"/>
                <a:sym typeface="Libre Franklin"/>
              </a:rPr>
              <a:t>Reason for choosing Dataset</a:t>
            </a:r>
            <a:endParaRPr sz="1900" b="1">
              <a:latin typeface="Libre Franklin"/>
              <a:ea typeface="Libre Franklin"/>
              <a:cs typeface="Libre Franklin"/>
              <a:sym typeface="Libre Franklin"/>
            </a:endParaRPr>
          </a:p>
          <a:p>
            <a:pPr marL="0" lvl="0" indent="0" algn="l" rtl="0">
              <a:spcBef>
                <a:spcPts val="0"/>
              </a:spcBef>
              <a:spcAft>
                <a:spcPts val="0"/>
              </a:spcAft>
              <a:buClr>
                <a:schemeClr val="dk1"/>
              </a:buClr>
              <a:buFont typeface="Arial"/>
              <a:buNone/>
            </a:pPr>
            <a:r>
              <a:rPr lang="en-US" sz="2000">
                <a:solidFill>
                  <a:schemeClr val="dk1"/>
                </a:solidFill>
                <a:latin typeface="Calibri"/>
                <a:ea typeface="Calibri"/>
                <a:cs typeface="Calibri"/>
                <a:sym typeface="Calibri"/>
              </a:rPr>
              <a:t>We chose this dataset because the data are relevant to our analysis, it has over 4 million observations, it is an open data and available in excel format which</a:t>
            </a:r>
            <a:r>
              <a:rPr lang="en-US" sz="1800">
                <a:solidFill>
                  <a:schemeClr val="dk1"/>
                </a:solidFill>
                <a:latin typeface="Calibri"/>
                <a:ea typeface="Calibri"/>
                <a:cs typeface="Calibri"/>
                <a:sym typeface="Calibri"/>
              </a:rPr>
              <a:t> is great for our analysis.These information can help in analysing and recommending further action to be taken.</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b="1">
              <a:latin typeface="Libre Franklin"/>
              <a:ea typeface="Libre Franklin"/>
              <a:cs typeface="Libre Franklin"/>
              <a:sym typeface="Libre Franklin"/>
            </a:endParaRPr>
          </a:p>
        </p:txBody>
      </p:sp>
      <p:sp>
        <p:nvSpPr>
          <p:cNvPr id="185" name="Google Shape;185;p6"/>
          <p:cNvSpPr txBox="1"/>
          <p:nvPr/>
        </p:nvSpPr>
        <p:spPr>
          <a:xfrm>
            <a:off x="326025" y="4014750"/>
            <a:ext cx="73065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b="1">
                <a:solidFill>
                  <a:schemeClr val="dk1"/>
                </a:solidFill>
              </a:rPr>
              <a:t>How the dataset would be joined</a:t>
            </a:r>
            <a:r>
              <a:rPr lang="en-US" sz="1700" b="1">
                <a:solidFill>
                  <a:schemeClr val="dk1"/>
                </a:solidFill>
              </a:rPr>
              <a:t> </a:t>
            </a:r>
            <a:endParaRPr sz="1600" b="1">
              <a:latin typeface="Libre Franklin"/>
              <a:ea typeface="Libre Franklin"/>
              <a:cs typeface="Libre Franklin"/>
              <a:sym typeface="Libre Franklin"/>
            </a:endParaRPr>
          </a:p>
        </p:txBody>
      </p:sp>
      <p:sp>
        <p:nvSpPr>
          <p:cNvPr id="186" name="Google Shape;186;p6"/>
          <p:cNvSpPr txBox="1"/>
          <p:nvPr/>
        </p:nvSpPr>
        <p:spPr>
          <a:xfrm>
            <a:off x="326025" y="4535300"/>
            <a:ext cx="10972800" cy="14622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2000">
                <a:solidFill>
                  <a:schemeClr val="dk1"/>
                </a:solidFill>
                <a:latin typeface="Calibri"/>
                <a:ea typeface="Calibri"/>
                <a:cs typeface="Calibri"/>
                <a:sym typeface="Calibri"/>
              </a:rPr>
              <a:t>We chose a dataset with common variable to allow linkage. The common variable used as a control is the </a:t>
            </a:r>
            <a:r>
              <a:rPr lang="en-US" sz="2000" b="1">
                <a:solidFill>
                  <a:schemeClr val="dk1"/>
                </a:solidFill>
                <a:latin typeface="Calibri"/>
                <a:ea typeface="Calibri"/>
                <a:cs typeface="Calibri"/>
                <a:sym typeface="Calibri"/>
              </a:rPr>
              <a:t>MSOA (Middle Layer Super Output Area). </a:t>
            </a:r>
            <a:r>
              <a:rPr lang="en-US" sz="2000">
                <a:solidFill>
                  <a:schemeClr val="dk1"/>
                </a:solidFill>
                <a:latin typeface="Calibri"/>
                <a:ea typeface="Calibri"/>
                <a:cs typeface="Calibri"/>
                <a:sym typeface="Calibri"/>
              </a:rPr>
              <a:t>The MSOA provide details about the regions while the LSOA gives insight about sub-regions. Its easy to deduce and aggregate the MSOA from the LSOA since the subregions makes up the regions. </a:t>
            </a:r>
            <a:endParaRPr sz="2400">
              <a:solidFill>
                <a:schemeClr val="dk1"/>
              </a:solidFill>
              <a:latin typeface="Calibri"/>
              <a:ea typeface="Calibri"/>
              <a:cs typeface="Calibri"/>
              <a:sym typeface="Calibri"/>
            </a:endParaRPr>
          </a:p>
        </p:txBody>
      </p:sp>
      <p:sp>
        <p:nvSpPr>
          <p:cNvPr id="187" name="Google Shape;187;p6"/>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6</a:t>
            </a:fld>
            <a:endParaRPr/>
          </a:p>
        </p:txBody>
      </p:sp>
      <p:pic>
        <p:nvPicPr>
          <p:cNvPr id="3" name="Audio 2">
            <a:hlinkClick r:id="" action="ppaction://media"/>
            <a:extLst>
              <a:ext uri="{FF2B5EF4-FFF2-40B4-BE49-F238E27FC236}">
                <a16:creationId xmlns:a16="http://schemas.microsoft.com/office/drawing/2014/main" id="{EFAE0C82-C0A5-999F-5AF4-CA7EFE6A7A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706"/>
    </mc:Choice>
    <mc:Fallback>
      <p:transition spd="slow" advTm="41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3a48a1b7d1_0_27"/>
          <p:cNvSpPr txBox="1">
            <a:spLocks noGrp="1"/>
          </p:cNvSpPr>
          <p:nvPr>
            <p:ph type="title"/>
          </p:nvPr>
        </p:nvSpPr>
        <p:spPr>
          <a:xfrm>
            <a:off x="2488725" y="0"/>
            <a:ext cx="4692900" cy="5838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      </a:t>
            </a:r>
            <a:r>
              <a:rPr lang="en-US" sz="2800"/>
              <a:t>   Dataset Samples</a:t>
            </a:r>
            <a:endParaRPr sz="2800"/>
          </a:p>
        </p:txBody>
      </p:sp>
      <p:sp>
        <p:nvSpPr>
          <p:cNvPr id="193" name="Google Shape;193;g23a48a1b7d1_0_27"/>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a:p>
        </p:txBody>
      </p:sp>
      <p:sp>
        <p:nvSpPr>
          <p:cNvPr id="194" name="Google Shape;194;g23a48a1b7d1_0_27"/>
          <p:cNvSpPr txBox="1"/>
          <p:nvPr/>
        </p:nvSpPr>
        <p:spPr>
          <a:xfrm>
            <a:off x="489350" y="476250"/>
            <a:ext cx="630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Fig 1.1Sample Crime Data</a:t>
            </a:r>
            <a:endParaRPr b="1"/>
          </a:p>
        </p:txBody>
      </p:sp>
      <p:sp>
        <p:nvSpPr>
          <p:cNvPr id="195" name="Google Shape;195;g23a48a1b7d1_0_27"/>
          <p:cNvSpPr txBox="1"/>
          <p:nvPr/>
        </p:nvSpPr>
        <p:spPr>
          <a:xfrm>
            <a:off x="489350" y="2496488"/>
            <a:ext cx="222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Fig 1.2 Population Data</a:t>
            </a:r>
            <a:endParaRPr b="1"/>
          </a:p>
        </p:txBody>
      </p:sp>
      <p:sp>
        <p:nvSpPr>
          <p:cNvPr id="196" name="Google Shape;196;g23a48a1b7d1_0_27"/>
          <p:cNvSpPr txBox="1"/>
          <p:nvPr/>
        </p:nvSpPr>
        <p:spPr>
          <a:xfrm>
            <a:off x="11360350" y="2348900"/>
            <a:ext cx="60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7" name="Google Shape;197;g23a48a1b7d1_0_27"/>
          <p:cNvSpPr/>
          <p:nvPr/>
        </p:nvSpPr>
        <p:spPr>
          <a:xfrm>
            <a:off x="0" y="-263963"/>
            <a:ext cx="12192000" cy="669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8" name="Google Shape;198;g23a48a1b7d1_0_27"/>
          <p:cNvSpPr txBox="1">
            <a:spLocks noGrp="1"/>
          </p:cNvSpPr>
          <p:nvPr>
            <p:ph type="title"/>
          </p:nvPr>
        </p:nvSpPr>
        <p:spPr>
          <a:xfrm>
            <a:off x="609600" y="-380375"/>
            <a:ext cx="10972800" cy="785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Bookman Old Style"/>
              <a:buNone/>
            </a:pPr>
            <a:r>
              <a:rPr lang="en-US" sz="3200">
                <a:solidFill>
                  <a:schemeClr val="lt1"/>
                </a:solidFill>
              </a:rPr>
              <a:t>Dataset Sample </a:t>
            </a:r>
            <a:endParaRPr sz="3200">
              <a:solidFill>
                <a:schemeClr val="lt1"/>
              </a:solidFill>
              <a:latin typeface="Calibri"/>
              <a:ea typeface="Calibri"/>
              <a:cs typeface="Calibri"/>
              <a:sym typeface="Calibri"/>
            </a:endParaRPr>
          </a:p>
        </p:txBody>
      </p:sp>
      <p:sp>
        <p:nvSpPr>
          <p:cNvPr id="199" name="Google Shape;199;g23a48a1b7d1_0_27"/>
          <p:cNvSpPr txBox="1"/>
          <p:nvPr/>
        </p:nvSpPr>
        <p:spPr>
          <a:xfrm>
            <a:off x="86125" y="6363300"/>
            <a:ext cx="111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0" name="Google Shape;200;g23a48a1b7d1_0_27"/>
          <p:cNvSpPr txBox="1"/>
          <p:nvPr/>
        </p:nvSpPr>
        <p:spPr>
          <a:xfrm>
            <a:off x="184550" y="4826750"/>
            <a:ext cx="518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Fig 1.3 Sample Earning Data</a:t>
            </a:r>
            <a:endParaRPr b="1"/>
          </a:p>
        </p:txBody>
      </p:sp>
      <p:pic>
        <p:nvPicPr>
          <p:cNvPr id="201" name="Google Shape;201;g23a48a1b7d1_0_27"/>
          <p:cNvPicPr preferRelativeResize="0"/>
          <p:nvPr/>
        </p:nvPicPr>
        <p:blipFill>
          <a:blip r:embed="rId5">
            <a:alphaModFix/>
          </a:blip>
          <a:stretch>
            <a:fillRect/>
          </a:stretch>
        </p:blipFill>
        <p:spPr>
          <a:xfrm>
            <a:off x="314675" y="795275"/>
            <a:ext cx="11045674" cy="1628775"/>
          </a:xfrm>
          <a:prstGeom prst="rect">
            <a:avLst/>
          </a:prstGeom>
          <a:noFill/>
          <a:ln>
            <a:noFill/>
          </a:ln>
        </p:spPr>
      </p:pic>
      <p:pic>
        <p:nvPicPr>
          <p:cNvPr id="202" name="Google Shape;202;g23a48a1b7d1_0_27"/>
          <p:cNvPicPr preferRelativeResize="0"/>
          <p:nvPr/>
        </p:nvPicPr>
        <p:blipFill>
          <a:blip r:embed="rId6">
            <a:alphaModFix/>
          </a:blip>
          <a:stretch>
            <a:fillRect/>
          </a:stretch>
        </p:blipFill>
        <p:spPr>
          <a:xfrm>
            <a:off x="152400" y="2816725"/>
            <a:ext cx="10897101" cy="1834150"/>
          </a:xfrm>
          <a:prstGeom prst="rect">
            <a:avLst/>
          </a:prstGeom>
          <a:noFill/>
          <a:ln>
            <a:noFill/>
          </a:ln>
        </p:spPr>
      </p:pic>
      <p:pic>
        <p:nvPicPr>
          <p:cNvPr id="203" name="Google Shape;203;g23a48a1b7d1_0_27"/>
          <p:cNvPicPr preferRelativeResize="0"/>
          <p:nvPr/>
        </p:nvPicPr>
        <p:blipFill>
          <a:blip r:embed="rId7">
            <a:alphaModFix/>
          </a:blip>
          <a:stretch>
            <a:fillRect/>
          </a:stretch>
        </p:blipFill>
        <p:spPr>
          <a:xfrm>
            <a:off x="228600" y="5303150"/>
            <a:ext cx="6620148" cy="1124475"/>
          </a:xfrm>
          <a:prstGeom prst="rect">
            <a:avLst/>
          </a:prstGeom>
          <a:noFill/>
          <a:ln>
            <a:noFill/>
          </a:ln>
        </p:spPr>
      </p:pic>
      <p:pic>
        <p:nvPicPr>
          <p:cNvPr id="5" name="Audio 4">
            <a:hlinkClick r:id="" action="ppaction://media"/>
            <a:extLst>
              <a:ext uri="{FF2B5EF4-FFF2-40B4-BE49-F238E27FC236}">
                <a16:creationId xmlns:a16="http://schemas.microsoft.com/office/drawing/2014/main" id="{F58201C5-2713-D19A-AE77-8B2B7A4DBB8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74"/>
    </mc:Choice>
    <mc:Fallback>
      <p:transition spd="slow" advTm="9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3a48a1d095_1_0"/>
          <p:cNvSpPr txBox="1">
            <a:spLocks noGrp="1"/>
          </p:cNvSpPr>
          <p:nvPr>
            <p:ph type="body" idx="1"/>
          </p:nvPr>
        </p:nvSpPr>
        <p:spPr>
          <a:xfrm>
            <a:off x="384543" y="1453847"/>
            <a:ext cx="10515600" cy="51378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68360"/>
              <a:buNone/>
            </a:pPr>
            <a:r>
              <a:rPr lang="en-US" sz="2340" dirty="0"/>
              <a:t>The following are the main characteristics of the datasets that accurately reflect the crime, population, and income statistics as confirmed and released by the UK local authorities:</a:t>
            </a:r>
            <a:br>
              <a:rPr lang="en-US" sz="2340" dirty="0"/>
            </a:br>
            <a:endParaRPr sz="2340" dirty="0"/>
          </a:p>
          <a:p>
            <a:pPr marL="0" lvl="0" indent="0" algn="l" rtl="0">
              <a:lnSpc>
                <a:spcPct val="90000"/>
              </a:lnSpc>
              <a:spcBef>
                <a:spcPts val="1000"/>
              </a:spcBef>
              <a:spcAft>
                <a:spcPts val="0"/>
              </a:spcAft>
              <a:buClr>
                <a:schemeClr val="dk1"/>
              </a:buClr>
              <a:buSzPct val="68360"/>
              <a:buNone/>
            </a:pPr>
            <a:r>
              <a:rPr lang="en-US" sz="2340" b="1" dirty="0"/>
              <a:t>ID</a:t>
            </a:r>
            <a:r>
              <a:rPr lang="en-US" sz="2340" dirty="0"/>
              <a:t>: This column shows the identification of each instances of crime, population and income.</a:t>
            </a:r>
            <a:endParaRPr sz="3540" dirty="0"/>
          </a:p>
          <a:p>
            <a:pPr marL="0" lvl="0" indent="0" algn="l" rtl="0">
              <a:lnSpc>
                <a:spcPct val="90000"/>
              </a:lnSpc>
              <a:spcBef>
                <a:spcPts val="1000"/>
              </a:spcBef>
              <a:spcAft>
                <a:spcPts val="0"/>
              </a:spcAft>
              <a:buClr>
                <a:schemeClr val="dk1"/>
              </a:buClr>
              <a:buSzPct val="68360"/>
              <a:buNone/>
            </a:pPr>
            <a:r>
              <a:rPr lang="en-US" sz="2340" b="1" dirty="0"/>
              <a:t>Date</a:t>
            </a:r>
            <a:r>
              <a:rPr lang="en-US" sz="2340" dirty="0"/>
              <a:t>: This displays the time frame (2016-2019) during which the data was gathered.</a:t>
            </a:r>
            <a:endParaRPr sz="3540" dirty="0"/>
          </a:p>
          <a:p>
            <a:pPr marL="0" lvl="0" indent="0" algn="l" rtl="0">
              <a:lnSpc>
                <a:spcPct val="90000"/>
              </a:lnSpc>
              <a:spcBef>
                <a:spcPts val="1000"/>
              </a:spcBef>
              <a:spcAft>
                <a:spcPts val="0"/>
              </a:spcAft>
              <a:buClr>
                <a:schemeClr val="dk1"/>
              </a:buClr>
              <a:buSzPct val="68360"/>
              <a:buNone/>
            </a:pPr>
            <a:r>
              <a:rPr lang="en-US" sz="2340" b="1" dirty="0"/>
              <a:t>LSOA Code</a:t>
            </a:r>
            <a:r>
              <a:rPr lang="en-US" sz="2340" dirty="0"/>
              <a:t>: P</a:t>
            </a:r>
            <a:r>
              <a:rPr lang="en-US" sz="2340" i="0" dirty="0"/>
              <a:t>rovides a summary of demographic and related data for each Lower Super Output Area in Greater London</a:t>
            </a:r>
            <a:endParaRPr sz="2340" dirty="0"/>
          </a:p>
          <a:p>
            <a:pPr marL="0" lvl="0" indent="0" algn="l" rtl="0">
              <a:lnSpc>
                <a:spcPct val="90000"/>
              </a:lnSpc>
              <a:spcBef>
                <a:spcPts val="1000"/>
              </a:spcBef>
              <a:spcAft>
                <a:spcPts val="0"/>
              </a:spcAft>
              <a:buClr>
                <a:schemeClr val="dk1"/>
              </a:buClr>
              <a:buSzPct val="68360"/>
              <a:buNone/>
            </a:pPr>
            <a:r>
              <a:rPr lang="en-US" sz="2340" b="1" dirty="0"/>
              <a:t>MSOA Code</a:t>
            </a:r>
            <a:r>
              <a:rPr lang="en-US" sz="2340" dirty="0"/>
              <a:t>: </a:t>
            </a:r>
            <a:r>
              <a:rPr lang="en-US" sz="2340" i="0" dirty="0">
                <a:solidFill>
                  <a:srgbClr val="111111"/>
                </a:solidFill>
              </a:rPr>
              <a:t>Middle Layer Super Output Areas ( MSOA) are a geographic hierarchy designed to improve the reporting of small area statistics in London.</a:t>
            </a:r>
            <a:endParaRPr sz="3540" dirty="0"/>
          </a:p>
          <a:p>
            <a:pPr marL="0" lvl="0" indent="0" algn="l" rtl="0">
              <a:lnSpc>
                <a:spcPct val="90000"/>
              </a:lnSpc>
              <a:spcBef>
                <a:spcPts val="1000"/>
              </a:spcBef>
              <a:spcAft>
                <a:spcPts val="0"/>
              </a:spcAft>
              <a:buClr>
                <a:srgbClr val="111111"/>
              </a:buClr>
              <a:buSzPct val="68360"/>
              <a:buNone/>
            </a:pPr>
            <a:r>
              <a:rPr lang="en-US" sz="2340" b="1" dirty="0">
                <a:solidFill>
                  <a:srgbClr val="111111"/>
                </a:solidFill>
              </a:rPr>
              <a:t>Crime Type</a:t>
            </a:r>
            <a:r>
              <a:rPr lang="en-US" sz="2340" dirty="0">
                <a:solidFill>
                  <a:srgbClr val="111111"/>
                </a:solidFill>
              </a:rPr>
              <a:t>: It includes a range of offences from minor offences such as harassment and  theft to serious offences such as  violence, The crime type is grouped below</a:t>
            </a:r>
            <a:endParaRPr sz="2340" dirty="0">
              <a:solidFill>
                <a:srgbClr val="111111"/>
              </a:solidFill>
            </a:endParaRPr>
          </a:p>
          <a:p>
            <a:pPr marL="0" lvl="0" indent="0" algn="l" rtl="0">
              <a:lnSpc>
                <a:spcPct val="90000"/>
              </a:lnSpc>
              <a:spcBef>
                <a:spcPts val="1000"/>
              </a:spcBef>
              <a:spcAft>
                <a:spcPts val="0"/>
              </a:spcAft>
              <a:buClr>
                <a:srgbClr val="111111"/>
              </a:buClr>
              <a:buSzPct val="68360"/>
              <a:buNone/>
            </a:pPr>
            <a:endParaRPr sz="2340" dirty="0">
              <a:solidFill>
                <a:srgbClr val="111111"/>
              </a:solidFill>
            </a:endParaRPr>
          </a:p>
          <a:p>
            <a:pPr marL="457200" lvl="0" indent="-310813" algn="l" rtl="0">
              <a:lnSpc>
                <a:spcPct val="100000"/>
              </a:lnSpc>
              <a:spcBef>
                <a:spcPts val="0"/>
              </a:spcBef>
              <a:spcAft>
                <a:spcPts val="0"/>
              </a:spcAft>
              <a:buSzPct val="100000"/>
              <a:buFont typeface="Calibri"/>
              <a:buAutoNum type="arabicPeriod"/>
            </a:pPr>
            <a:r>
              <a:rPr lang="en-US" sz="1670" dirty="0"/>
              <a:t>Violence and Sexual Offence </a:t>
            </a:r>
            <a:endParaRPr sz="1670" dirty="0"/>
          </a:p>
          <a:p>
            <a:pPr marL="457200" lvl="0" indent="-310813" algn="l" rtl="0">
              <a:lnSpc>
                <a:spcPct val="100000"/>
              </a:lnSpc>
              <a:spcBef>
                <a:spcPts val="0"/>
              </a:spcBef>
              <a:spcAft>
                <a:spcPts val="0"/>
              </a:spcAft>
              <a:buSzPct val="100000"/>
              <a:buFont typeface="Calibri"/>
              <a:buAutoNum type="arabicPeriod"/>
            </a:pPr>
            <a:r>
              <a:rPr lang="en-US" sz="1670" dirty="0"/>
              <a:t>Drugs </a:t>
            </a:r>
            <a:endParaRPr sz="1670" dirty="0"/>
          </a:p>
          <a:p>
            <a:pPr marL="457200" lvl="0" indent="-310813" algn="l" rtl="0">
              <a:lnSpc>
                <a:spcPct val="100000"/>
              </a:lnSpc>
              <a:spcBef>
                <a:spcPts val="0"/>
              </a:spcBef>
              <a:spcAft>
                <a:spcPts val="0"/>
              </a:spcAft>
              <a:buSzPct val="100000"/>
              <a:buFont typeface="Calibri"/>
              <a:buAutoNum type="arabicPeriod"/>
            </a:pPr>
            <a:r>
              <a:rPr lang="en-US" sz="1670" dirty="0"/>
              <a:t>Anti-Social Behavior (anti-social </a:t>
            </a:r>
            <a:r>
              <a:rPr lang="en-US" sz="1670" dirty="0" err="1"/>
              <a:t>behaviour</a:t>
            </a:r>
            <a:r>
              <a:rPr lang="en-US" sz="1670" dirty="0"/>
              <a:t> &amp; Possession of weapon)</a:t>
            </a:r>
            <a:endParaRPr sz="1670" dirty="0"/>
          </a:p>
          <a:p>
            <a:pPr marL="457200" lvl="0" indent="-310813" algn="l" rtl="0">
              <a:lnSpc>
                <a:spcPct val="100000"/>
              </a:lnSpc>
              <a:spcBef>
                <a:spcPts val="0"/>
              </a:spcBef>
              <a:spcAft>
                <a:spcPts val="0"/>
              </a:spcAft>
              <a:buSzPct val="100000"/>
              <a:buFont typeface="Calibri"/>
              <a:buAutoNum type="arabicPeriod"/>
            </a:pPr>
            <a:r>
              <a:rPr lang="en-US" sz="1670" dirty="0"/>
              <a:t>Public Order </a:t>
            </a:r>
            <a:endParaRPr sz="1670" dirty="0"/>
          </a:p>
          <a:p>
            <a:pPr marL="457200" lvl="0" indent="-310813" algn="l" rtl="0">
              <a:lnSpc>
                <a:spcPct val="100000"/>
              </a:lnSpc>
              <a:spcBef>
                <a:spcPts val="0"/>
              </a:spcBef>
              <a:spcAft>
                <a:spcPts val="0"/>
              </a:spcAft>
              <a:buSzPct val="100000"/>
              <a:buFont typeface="Calibri"/>
              <a:buAutoNum type="arabicPeriod"/>
            </a:pPr>
            <a:r>
              <a:rPr lang="en-US" sz="1670" dirty="0"/>
              <a:t>Theft (Bicycle theft, other theft, robbery, shoplifting, theft from the person, </a:t>
            </a:r>
            <a:r>
              <a:rPr lang="en-US" sz="1670" dirty="0" err="1"/>
              <a:t>Bulgary</a:t>
            </a:r>
            <a:r>
              <a:rPr lang="en-US" sz="1670" dirty="0"/>
              <a:t>)</a:t>
            </a:r>
            <a:endParaRPr sz="1670" dirty="0"/>
          </a:p>
          <a:p>
            <a:pPr marL="457200" lvl="0" indent="-310813" algn="l" rtl="0">
              <a:lnSpc>
                <a:spcPct val="100000"/>
              </a:lnSpc>
              <a:spcBef>
                <a:spcPts val="0"/>
              </a:spcBef>
              <a:spcAft>
                <a:spcPts val="0"/>
              </a:spcAft>
              <a:buSzPct val="100000"/>
              <a:buFont typeface="Calibri"/>
              <a:buAutoNum type="arabicPeriod"/>
            </a:pPr>
            <a:r>
              <a:rPr lang="en-US" sz="1670" dirty="0"/>
              <a:t>Crime (Vehicle Crime, other crime, criminal damage and arson)</a:t>
            </a:r>
            <a:endParaRPr sz="1670" dirty="0"/>
          </a:p>
          <a:p>
            <a:pPr marL="0" lvl="0" indent="0" algn="l" rtl="0">
              <a:lnSpc>
                <a:spcPct val="100000"/>
              </a:lnSpc>
              <a:spcBef>
                <a:spcPts val="0"/>
              </a:spcBef>
              <a:spcAft>
                <a:spcPts val="0"/>
              </a:spcAft>
              <a:buNone/>
            </a:pPr>
            <a:endParaRPr sz="1670" dirty="0"/>
          </a:p>
          <a:p>
            <a:pPr marL="0" lvl="0" indent="0" algn="l" rtl="0">
              <a:lnSpc>
                <a:spcPct val="100000"/>
              </a:lnSpc>
              <a:spcBef>
                <a:spcPts val="0"/>
              </a:spcBef>
              <a:spcAft>
                <a:spcPts val="0"/>
              </a:spcAft>
              <a:buNone/>
            </a:pPr>
            <a:r>
              <a:rPr lang="en-US" sz="1670" dirty="0"/>
              <a:t>This makes it a total of 6 crime type</a:t>
            </a:r>
            <a:endParaRPr sz="1670" dirty="0"/>
          </a:p>
          <a:p>
            <a:pPr marL="0" lvl="0" indent="0" algn="l" rtl="0">
              <a:lnSpc>
                <a:spcPct val="90000"/>
              </a:lnSpc>
              <a:spcBef>
                <a:spcPts val="1000"/>
              </a:spcBef>
              <a:spcAft>
                <a:spcPts val="0"/>
              </a:spcAft>
              <a:buClr>
                <a:srgbClr val="111111"/>
              </a:buClr>
              <a:buSzPct val="68360"/>
              <a:buNone/>
            </a:pPr>
            <a:r>
              <a:rPr lang="en-US" sz="2340" b="1" dirty="0">
                <a:solidFill>
                  <a:srgbClr val="111111"/>
                </a:solidFill>
              </a:rPr>
              <a:t>Outcome</a:t>
            </a:r>
            <a:r>
              <a:rPr lang="en-US" sz="2340" dirty="0">
                <a:solidFill>
                  <a:srgbClr val="111111"/>
                </a:solidFill>
              </a:rPr>
              <a:t>: This describes the current status of the investigation                                                                8</a:t>
            </a:r>
            <a:endParaRPr sz="3540" dirty="0"/>
          </a:p>
          <a:p>
            <a:pPr marL="0" lvl="0" indent="0" algn="l" rtl="0">
              <a:lnSpc>
                <a:spcPct val="90000"/>
              </a:lnSpc>
              <a:spcBef>
                <a:spcPts val="1000"/>
              </a:spcBef>
              <a:spcAft>
                <a:spcPts val="0"/>
              </a:spcAft>
              <a:buClr>
                <a:schemeClr val="dk1"/>
              </a:buClr>
              <a:buSzPct val="88888"/>
              <a:buNone/>
            </a:pPr>
            <a:endParaRPr sz="1800" dirty="0"/>
          </a:p>
        </p:txBody>
      </p:sp>
      <p:sp>
        <p:nvSpPr>
          <p:cNvPr id="209" name="Google Shape;209;g23a48a1d095_1_0"/>
          <p:cNvSpPr/>
          <p:nvPr/>
        </p:nvSpPr>
        <p:spPr>
          <a:xfrm>
            <a:off x="0" y="0"/>
            <a:ext cx="12192000" cy="12360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10" name="Google Shape;210;g23a48a1d095_1_0"/>
          <p:cNvSpPr txBox="1">
            <a:spLocks noGrp="1"/>
          </p:cNvSpPr>
          <p:nvPr>
            <p:ph type="title"/>
          </p:nvPr>
        </p:nvSpPr>
        <p:spPr>
          <a:xfrm>
            <a:off x="85550" y="0"/>
            <a:ext cx="10931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3200" b="1">
                <a:solidFill>
                  <a:schemeClr val="lt1"/>
                </a:solidFill>
              </a:rPr>
              <a:t> </a:t>
            </a:r>
            <a:r>
              <a:rPr lang="en-US" sz="3200">
                <a:solidFill>
                  <a:schemeClr val="lt1"/>
                </a:solidFill>
              </a:rPr>
              <a:t>Dataset key features</a:t>
            </a:r>
            <a:endParaRPr sz="3200">
              <a:solidFill>
                <a:schemeClr val="lt1"/>
              </a:solidFill>
            </a:endParaRPr>
          </a:p>
        </p:txBody>
      </p:sp>
      <p:pic>
        <p:nvPicPr>
          <p:cNvPr id="3" name="Audio 2">
            <a:hlinkClick r:id="" action="ppaction://media"/>
            <a:extLst>
              <a:ext uri="{FF2B5EF4-FFF2-40B4-BE49-F238E27FC236}">
                <a16:creationId xmlns:a16="http://schemas.microsoft.com/office/drawing/2014/main" id="{28DEADFB-E377-18AF-2548-162BD284CB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39800" y="478427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866"/>
    </mc:Choice>
    <mc:Fallback>
      <p:transition spd="slow" advTm="37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g23949fe7503_7_75" descr="A blue and white logo&#10;&#10;Description automatically generated with low confidence"/>
          <p:cNvPicPr preferRelativeResize="0">
            <a:picLocks noGrp="1"/>
          </p:cNvPicPr>
          <p:nvPr>
            <p:ph type="body" idx="1"/>
          </p:nvPr>
        </p:nvPicPr>
        <p:blipFill rotWithShape="1">
          <a:blip r:embed="rId5">
            <a:alphaModFix/>
          </a:blip>
          <a:srcRect/>
          <a:stretch/>
        </p:blipFill>
        <p:spPr>
          <a:xfrm>
            <a:off x="668450" y="1516049"/>
            <a:ext cx="2066400" cy="642600"/>
          </a:xfrm>
          <a:prstGeom prst="rect">
            <a:avLst/>
          </a:prstGeom>
          <a:noFill/>
          <a:ln>
            <a:noFill/>
          </a:ln>
        </p:spPr>
      </p:pic>
      <p:pic>
        <p:nvPicPr>
          <p:cNvPr id="216" name="Google Shape;216;g23949fe7503_7_75" descr="A picture containing text, clipart&#10;&#10;Description automatically generated"/>
          <p:cNvPicPr preferRelativeResize="0"/>
          <p:nvPr/>
        </p:nvPicPr>
        <p:blipFill rotWithShape="1">
          <a:blip r:embed="rId6">
            <a:alphaModFix/>
          </a:blip>
          <a:srcRect/>
          <a:stretch/>
        </p:blipFill>
        <p:spPr>
          <a:xfrm>
            <a:off x="3780499" y="1197237"/>
            <a:ext cx="1702660" cy="1153312"/>
          </a:xfrm>
          <a:prstGeom prst="rect">
            <a:avLst/>
          </a:prstGeom>
          <a:noFill/>
          <a:ln>
            <a:noFill/>
          </a:ln>
        </p:spPr>
      </p:pic>
      <p:pic>
        <p:nvPicPr>
          <p:cNvPr id="217" name="Google Shape;217;g23949fe7503_7_75" descr="A picture containing text, clipart&#10;&#10;Description automatically generated"/>
          <p:cNvPicPr preferRelativeResize="0"/>
          <p:nvPr/>
        </p:nvPicPr>
        <p:blipFill rotWithShape="1">
          <a:blip r:embed="rId7">
            <a:alphaModFix/>
          </a:blip>
          <a:srcRect/>
          <a:stretch/>
        </p:blipFill>
        <p:spPr>
          <a:xfrm>
            <a:off x="7064198" y="1097852"/>
            <a:ext cx="1012702" cy="1093975"/>
          </a:xfrm>
          <a:prstGeom prst="rect">
            <a:avLst/>
          </a:prstGeom>
          <a:noFill/>
          <a:ln>
            <a:noFill/>
          </a:ln>
        </p:spPr>
      </p:pic>
      <p:pic>
        <p:nvPicPr>
          <p:cNvPr id="218" name="Google Shape;218;g23949fe7503_7_75" descr="Logo&#10;&#10;Description automatically generated with low confidence"/>
          <p:cNvPicPr preferRelativeResize="0"/>
          <p:nvPr/>
        </p:nvPicPr>
        <p:blipFill rotWithShape="1">
          <a:blip r:embed="rId8">
            <a:alphaModFix/>
          </a:blip>
          <a:srcRect t="10290" b="-10290"/>
          <a:stretch/>
        </p:blipFill>
        <p:spPr>
          <a:xfrm>
            <a:off x="9651150" y="1225449"/>
            <a:ext cx="1409567" cy="976800"/>
          </a:xfrm>
          <a:prstGeom prst="rect">
            <a:avLst/>
          </a:prstGeom>
          <a:noFill/>
          <a:ln>
            <a:noFill/>
          </a:ln>
        </p:spPr>
      </p:pic>
      <p:sp>
        <p:nvSpPr>
          <p:cNvPr id="219" name="Google Shape;219;g23949fe7503_7_75"/>
          <p:cNvSpPr txBox="1"/>
          <p:nvPr/>
        </p:nvSpPr>
        <p:spPr>
          <a:xfrm>
            <a:off x="526011" y="2167713"/>
            <a:ext cx="3048900" cy="23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 user-friendly interface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a:t>
            </a:r>
            <a:r>
              <a:rPr lang="en-US" sz="1800" b="0" i="0">
                <a:solidFill>
                  <a:schemeClr val="dk1"/>
                </a:solidFill>
                <a:latin typeface="Arial"/>
                <a:ea typeface="Arial"/>
                <a:cs typeface="Arial"/>
                <a:sym typeface="Arial"/>
              </a:rPr>
              <a:t>n open-source tool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Data cleaning and validation check</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Data Manipulation:</a:t>
            </a:r>
            <a:r>
              <a:rPr lang="en-US" sz="1800" b="0" i="0">
                <a:solidFill>
                  <a:srgbClr val="D1D5DB"/>
                </a:solidFill>
                <a:latin typeface="Arial"/>
                <a:ea typeface="Arial"/>
                <a:cs typeface="Arial"/>
                <a:sym typeface="Arial"/>
              </a:rPr>
              <a:t> </a:t>
            </a:r>
            <a:r>
              <a:rPr lang="en-US" sz="1800" b="0" i="0">
                <a:solidFill>
                  <a:schemeClr val="dk1"/>
                </a:solidFill>
                <a:latin typeface="Arial"/>
                <a:ea typeface="Arial"/>
                <a:cs typeface="Arial"/>
                <a:sym typeface="Arial"/>
              </a:rPr>
              <a:t>filtering, sorting, merging, and reshaping data</a:t>
            </a:r>
            <a:r>
              <a:rPr lang="en-US" sz="1800" b="0" i="0">
                <a:solidFill>
                  <a:srgbClr val="D1D5DB"/>
                </a:solidFill>
                <a:latin typeface="Arial"/>
                <a:ea typeface="Arial"/>
                <a:cs typeface="Arial"/>
                <a:sym typeface="Arial"/>
              </a:rPr>
              <a:t>.</a:t>
            </a:r>
            <a:endParaRPr sz="1800">
              <a:solidFill>
                <a:schemeClr val="dk1"/>
              </a:solidFill>
              <a:latin typeface="Calibri"/>
              <a:ea typeface="Calibri"/>
              <a:cs typeface="Calibri"/>
              <a:sym typeface="Calibri"/>
            </a:endParaRPr>
          </a:p>
        </p:txBody>
      </p:sp>
      <p:sp>
        <p:nvSpPr>
          <p:cNvPr id="220" name="Google Shape;220;g23949fe7503_7_75"/>
          <p:cNvSpPr txBox="1"/>
          <p:nvPr/>
        </p:nvSpPr>
        <p:spPr>
          <a:xfrm>
            <a:off x="3539885" y="2530977"/>
            <a:ext cx="3048900" cy="16620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Provide high performance and high fault tolerance.</a:t>
            </a:r>
            <a:endParaRPr sz="1600" b="0" i="0">
              <a:solidFill>
                <a:schemeClr val="dk1"/>
              </a:solidFill>
              <a:latin typeface="DM Sans"/>
              <a:ea typeface="DM Sans"/>
              <a:cs typeface="DM Sans"/>
              <a:sym typeface="DM Sans"/>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DM Sans"/>
                <a:ea typeface="DM Sans"/>
                <a:cs typeface="DM Sans"/>
                <a:sym typeface="DM Sans"/>
              </a:rPr>
              <a:t>To load and store tables</a:t>
            </a:r>
            <a:endParaRPr sz="1600" b="0" i="0">
              <a:solidFill>
                <a:schemeClr val="dk1"/>
              </a:solidFill>
              <a:latin typeface="DM Sans"/>
              <a:ea typeface="DM Sans"/>
              <a:cs typeface="DM Sans"/>
              <a:sym typeface="DM Sans"/>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Arial"/>
                <a:ea typeface="Arial"/>
                <a:cs typeface="Arial"/>
                <a:sym typeface="Arial"/>
              </a:rPr>
              <a:t> To help collect, store, process, analyze, and manage big data.</a:t>
            </a:r>
            <a:endParaRPr sz="1800">
              <a:solidFill>
                <a:schemeClr val="dk1"/>
              </a:solidFill>
              <a:latin typeface="Calibri"/>
              <a:ea typeface="Calibri"/>
              <a:cs typeface="Calibri"/>
              <a:sym typeface="Calibri"/>
            </a:endParaRPr>
          </a:p>
        </p:txBody>
      </p:sp>
      <p:sp>
        <p:nvSpPr>
          <p:cNvPr id="221" name="Google Shape;221;g23949fe7503_7_75"/>
          <p:cNvSpPr txBox="1"/>
          <p:nvPr/>
        </p:nvSpPr>
        <p:spPr>
          <a:xfrm>
            <a:off x="6588670" y="2459144"/>
            <a:ext cx="2588700" cy="23082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b="0" i="0">
                <a:solidFill>
                  <a:schemeClr val="dk1"/>
                </a:solidFill>
                <a:latin typeface="Arial"/>
                <a:ea typeface="Arial"/>
                <a:cs typeface="Arial"/>
                <a:sym typeface="Arial"/>
              </a:rPr>
              <a:t>Used to efficiently store and process large datasets. </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A</a:t>
            </a:r>
            <a:r>
              <a:rPr lang="en-US" sz="1600" b="0" i="0">
                <a:solidFill>
                  <a:schemeClr val="dk1"/>
                </a:solidFill>
                <a:latin typeface="Arial"/>
                <a:ea typeface="Arial"/>
                <a:cs typeface="Arial"/>
                <a:sym typeface="Arial"/>
              </a:rPr>
              <a:t>bility to query large datasets.</a:t>
            </a:r>
            <a:endParaRPr/>
          </a:p>
          <a:p>
            <a:pPr marL="285750" marR="0" lvl="0" indent="-285750" algn="l" rtl="0">
              <a:spcBef>
                <a:spcPts val="0"/>
              </a:spcBef>
              <a:spcAft>
                <a:spcPts val="0"/>
              </a:spcAft>
              <a:buClr>
                <a:schemeClr val="dk1"/>
              </a:buClr>
              <a:buSzPts val="1600"/>
              <a:buFont typeface="Arial"/>
              <a:buChar char="•"/>
            </a:pPr>
            <a:r>
              <a:rPr lang="en-US" sz="1600" i="0">
                <a:solidFill>
                  <a:schemeClr val="dk1"/>
                </a:solidFill>
                <a:latin typeface="Arial"/>
                <a:ea typeface="Arial"/>
                <a:cs typeface="Arial"/>
                <a:sym typeface="Arial"/>
              </a:rPr>
              <a:t>Support for multiple data formats.</a:t>
            </a:r>
            <a:endParaRPr sz="1600" i="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Fast execution.</a:t>
            </a:r>
            <a:endParaRPr/>
          </a:p>
          <a:p>
            <a:pPr marL="0" marR="0" lvl="0" indent="0" algn="l" rtl="0">
              <a:spcBef>
                <a:spcPts val="0"/>
              </a:spcBef>
              <a:spcAft>
                <a:spcPts val="0"/>
              </a:spcAft>
              <a:buNone/>
            </a:pPr>
            <a:endParaRPr sz="1600" i="0">
              <a:solidFill>
                <a:schemeClr val="dk1"/>
              </a:solidFill>
              <a:latin typeface="Arial"/>
              <a:ea typeface="Arial"/>
              <a:cs typeface="Arial"/>
              <a:sym typeface="Arial"/>
            </a:endParaRPr>
          </a:p>
        </p:txBody>
      </p:sp>
      <p:sp>
        <p:nvSpPr>
          <p:cNvPr id="222" name="Google Shape;222;g23949fe7503_7_75"/>
          <p:cNvSpPr txBox="1"/>
          <p:nvPr/>
        </p:nvSpPr>
        <p:spPr>
          <a:xfrm>
            <a:off x="9353675" y="2191825"/>
            <a:ext cx="2328900" cy="2555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Join the large datasets</a:t>
            </a:r>
            <a:endParaRPr/>
          </a:p>
          <a:p>
            <a:pPr marL="285750" marR="0" lvl="0" indent="-285750" algn="l" rtl="0">
              <a:spcBef>
                <a:spcPts val="0"/>
              </a:spcBef>
              <a:spcAft>
                <a:spcPts val="0"/>
              </a:spcAft>
              <a:buClr>
                <a:schemeClr val="dk1"/>
              </a:buClr>
              <a:buSzPts val="1600"/>
              <a:buFont typeface="Arial"/>
              <a:buChar char="•"/>
            </a:pPr>
            <a:r>
              <a:rPr lang="en-US" sz="1600" i="0">
                <a:solidFill>
                  <a:schemeClr val="dk1"/>
                </a:solidFill>
                <a:latin typeface="Arial"/>
                <a:ea typeface="Arial"/>
                <a:cs typeface="Arial"/>
                <a:sym typeface="Arial"/>
              </a:rPr>
              <a:t>Quickly Create Interactive visualizations</a:t>
            </a:r>
            <a:r>
              <a:rPr lang="en-US" sz="1600">
                <a:solidFill>
                  <a:srgbClr val="555555"/>
                </a:solidFill>
                <a:latin typeface="Arial"/>
                <a:ea typeface="Arial"/>
                <a:cs typeface="Arial"/>
                <a:sym typeface="Arial"/>
              </a:rPr>
              <a:t>.</a:t>
            </a:r>
            <a:endParaRPr/>
          </a:p>
          <a:p>
            <a:pPr marL="285750" marR="0" lvl="0" indent="-285750" algn="l" rtl="0">
              <a:spcBef>
                <a:spcPts val="0"/>
              </a:spcBef>
              <a:spcAft>
                <a:spcPts val="0"/>
              </a:spcAft>
              <a:buClr>
                <a:srgbClr val="555555"/>
              </a:buClr>
              <a:buSzPts val="1600"/>
              <a:buFont typeface="Arial"/>
              <a:buChar char="•"/>
            </a:pPr>
            <a:r>
              <a:rPr lang="en-US" sz="1600" b="1" i="0">
                <a:solidFill>
                  <a:srgbClr val="555555"/>
                </a:solidFill>
                <a:latin typeface="Open Sans"/>
                <a:ea typeface="Open Sans"/>
                <a:cs typeface="Open Sans"/>
                <a:sym typeface="Open Sans"/>
              </a:rPr>
              <a:t> </a:t>
            </a:r>
            <a:r>
              <a:rPr lang="en-US" sz="1600" i="0">
                <a:solidFill>
                  <a:schemeClr val="dk1"/>
                </a:solidFill>
                <a:latin typeface="Arial"/>
                <a:ea typeface="Arial"/>
                <a:cs typeface="Arial"/>
                <a:sym typeface="Arial"/>
              </a:rPr>
              <a:t>Ease of Implementation:</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Develop an interactive database  quickly.</a:t>
            </a:r>
            <a:endParaRPr/>
          </a:p>
        </p:txBody>
      </p:sp>
      <p:pic>
        <p:nvPicPr>
          <p:cNvPr id="223" name="Google Shape;223;g23949fe7503_7_75" descr="Diagram&#10;&#10;Description automatically generated"/>
          <p:cNvPicPr preferRelativeResize="0"/>
          <p:nvPr/>
        </p:nvPicPr>
        <p:blipFill rotWithShape="1">
          <a:blip r:embed="rId9">
            <a:alphaModFix/>
          </a:blip>
          <a:srcRect/>
          <a:stretch/>
        </p:blipFill>
        <p:spPr>
          <a:xfrm>
            <a:off x="1055525" y="4453700"/>
            <a:ext cx="9420851" cy="2176175"/>
          </a:xfrm>
          <a:prstGeom prst="rect">
            <a:avLst/>
          </a:prstGeom>
          <a:noFill/>
          <a:ln>
            <a:noFill/>
          </a:ln>
        </p:spPr>
      </p:pic>
      <p:sp>
        <p:nvSpPr>
          <p:cNvPr id="224" name="Google Shape;224;g23949fe7503_7_75"/>
          <p:cNvSpPr txBox="1">
            <a:spLocks noGrp="1"/>
          </p:cNvSpPr>
          <p:nvPr>
            <p:ph type="sldNum" idx="12"/>
          </p:nvPr>
        </p:nvSpPr>
        <p:spPr>
          <a:xfrm>
            <a:off x="10993582" y="6446838"/>
            <a:ext cx="780000" cy="36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a:p>
        </p:txBody>
      </p:sp>
      <p:sp>
        <p:nvSpPr>
          <p:cNvPr id="225" name="Google Shape;225;g23949fe7503_7_75"/>
          <p:cNvSpPr/>
          <p:nvPr/>
        </p:nvSpPr>
        <p:spPr>
          <a:xfrm>
            <a:off x="0" y="-86700"/>
            <a:ext cx="12192000" cy="1111800"/>
          </a:xfrm>
          <a:prstGeom prst="snip1Rect">
            <a:avLst>
              <a:gd name="adj" fmla="val 0"/>
            </a:avLst>
          </a:prstGeom>
          <a:gradFill>
            <a:gsLst>
              <a:gs pos="0">
                <a:srgbClr val="640010"/>
              </a:gs>
              <a:gs pos="48000">
                <a:srgbClr val="8C0444"/>
              </a:gs>
              <a:gs pos="100000">
                <a:srgbClr val="9C054B"/>
              </a:gs>
            </a:gsLst>
            <a:lin ang="5400012" scaled="0"/>
          </a:gradFill>
          <a:ln>
            <a:noFill/>
          </a:ln>
          <a:effectLst>
            <a:outerShdw blurRad="50800" dist="50800" dir="5400000" algn="ctr" rotWithShape="0">
              <a:srgbClr val="64001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26" name="Google Shape;226;g23949fe7503_7_75"/>
          <p:cNvSpPr txBox="1">
            <a:spLocks noGrp="1"/>
          </p:cNvSpPr>
          <p:nvPr>
            <p:ph type="title"/>
          </p:nvPr>
        </p:nvSpPr>
        <p:spPr>
          <a:xfrm>
            <a:off x="0" y="-181525"/>
            <a:ext cx="12192000" cy="976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3200">
                <a:solidFill>
                  <a:schemeClr val="lt1"/>
                </a:solidFill>
                <a:latin typeface="Calibri"/>
                <a:ea typeface="Calibri"/>
                <a:cs typeface="Calibri"/>
                <a:sym typeface="Calibri"/>
              </a:rPr>
              <a:t>Justification of Tools</a:t>
            </a:r>
            <a:endParaRPr sz="3200"/>
          </a:p>
        </p:txBody>
      </p:sp>
      <p:sp>
        <p:nvSpPr>
          <p:cNvPr id="227" name="Google Shape;227;g23949fe7503_7_75"/>
          <p:cNvSpPr txBox="1"/>
          <p:nvPr/>
        </p:nvSpPr>
        <p:spPr>
          <a:xfrm>
            <a:off x="1195900" y="6293700"/>
            <a:ext cx="88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 1.4 : shows ETL process </a:t>
            </a:r>
            <a:endParaRPr/>
          </a:p>
        </p:txBody>
      </p:sp>
      <p:pic>
        <p:nvPicPr>
          <p:cNvPr id="3" name="Audio 2">
            <a:hlinkClick r:id="" action="ppaction://media"/>
            <a:extLst>
              <a:ext uri="{FF2B5EF4-FFF2-40B4-BE49-F238E27FC236}">
                <a16:creationId xmlns:a16="http://schemas.microsoft.com/office/drawing/2014/main" id="{690A43E4-8D08-0AEB-A137-5615F1B83B6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874"/>
    </mc:Choice>
    <mc:Fallback>
      <p:transition spd="slow" advTm="28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3999</Words>
  <Application>Microsoft Macintosh PowerPoint</Application>
  <PresentationFormat>Widescreen</PresentationFormat>
  <Paragraphs>328</Paragraphs>
  <Slides>39</Slides>
  <Notes>39</Notes>
  <HiddenSlides>0</HiddenSlides>
  <MMClips>38</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Bookman Old Style</vt:lpstr>
      <vt:lpstr>Arial</vt:lpstr>
      <vt:lpstr>Libre Franklin</vt:lpstr>
      <vt:lpstr>Open Sans</vt:lpstr>
      <vt:lpstr>Calibri</vt:lpstr>
      <vt:lpstr>DM Sans</vt:lpstr>
      <vt:lpstr>Simple Light</vt:lpstr>
      <vt:lpstr>Office Theme</vt:lpstr>
      <vt:lpstr>PowerPoint Presentation</vt:lpstr>
      <vt:lpstr>BUSINESS CASE</vt:lpstr>
      <vt:lpstr>Business Question With Justification </vt:lpstr>
      <vt:lpstr>Business Question With Justification(contd) </vt:lpstr>
      <vt:lpstr>Dataset</vt:lpstr>
      <vt:lpstr>OVERVIEW OF DATASET</vt:lpstr>
      <vt:lpstr>         Dataset Samples</vt:lpstr>
      <vt:lpstr> Dataset key features</vt:lpstr>
      <vt:lpstr>Justification of Tools</vt:lpstr>
      <vt:lpstr>Software Recommendation: Tableau, R and Hadoop</vt:lpstr>
      <vt:lpstr>PowerPoint Presentation</vt:lpstr>
      <vt:lpstr>Roles and responsibilities</vt:lpstr>
      <vt:lpstr>                  Project Approach</vt:lpstr>
      <vt:lpstr>PowerPoint Presentation</vt:lpstr>
      <vt:lpstr>Constellation and its justification</vt:lpstr>
      <vt:lpstr>Justification for using ETL Method</vt:lpstr>
      <vt:lpstr>Transformation(ETL Process)</vt:lpstr>
      <vt:lpstr>PowerPoint Presentation</vt:lpstr>
      <vt:lpstr>Data Quality and Validation </vt:lpstr>
      <vt:lpstr>PowerPoint Presentation</vt:lpstr>
      <vt:lpstr>Cleaned Datasets</vt:lpstr>
      <vt:lpstr>STAR METHODOLOGY  </vt:lpstr>
      <vt:lpstr>PowerPoint Presentation</vt:lpstr>
      <vt:lpstr>PowerPoint Presentation</vt:lpstr>
      <vt:lpstr>Creation of dimension tables in Hive</vt:lpstr>
      <vt:lpstr>Creation of Dimension tables…cont</vt:lpstr>
      <vt:lpstr>PowerPoint Presentation</vt:lpstr>
      <vt:lpstr>Data Visualization</vt:lpstr>
      <vt:lpstr>PowerPoint Presentation</vt:lpstr>
      <vt:lpstr>Business Question 1(contd)</vt:lpstr>
      <vt:lpstr>Business Question 2:What are the top three types of crime recorded in the 10 most populated  boroughs of London from 2016 to 2019?   </vt:lpstr>
      <vt:lpstr>                                         Business Question 2(contd)</vt:lpstr>
      <vt:lpstr>PowerPoint Presentation</vt:lpstr>
      <vt:lpstr>PowerPoint Presentation</vt:lpstr>
      <vt:lpstr>PowerPoint Presentation</vt:lpstr>
      <vt:lpstr>PowerPoint Presentation</vt:lpstr>
      <vt:lpstr>Conclusion</vt:lpstr>
      <vt:lpstr>Recommendation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Salu, Modupe (Student)</dc:creator>
  <cp:lastModifiedBy>Sreenivasan, Sruthi (Student)</cp:lastModifiedBy>
  <cp:revision>3</cp:revision>
  <dcterms:created xsi:type="dcterms:W3CDTF">2023-04-12T11:58:15Z</dcterms:created>
  <dcterms:modified xsi:type="dcterms:W3CDTF">2023-04-27T13:09:26Z</dcterms:modified>
</cp:coreProperties>
</file>